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4"/>
  </p:sldMasterIdLst>
  <p:notesMasterIdLst>
    <p:notesMasterId r:id="rId6"/>
  </p:notesMasterIdLst>
  <p:sldIdLst>
    <p:sldId id="256" r:id="rId5"/>
  </p:sldIdLst>
  <p:sldSz cx="42803763" cy="3027521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0000"/>
    <a:srgbClr val="FF40FF"/>
    <a:srgbClr val="FD0000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03" autoAdjust="0"/>
    <p:restoredTop sz="94558"/>
  </p:normalViewPr>
  <p:slideViewPr>
    <p:cSldViewPr snapToGrid="0">
      <p:cViewPr>
        <p:scale>
          <a:sx n="97" d="100"/>
          <a:sy n="97" d="100"/>
        </p:scale>
        <p:origin x="-11448" y="-4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609E5-1607-FF4A-A476-9F6E08F81EF3}" type="datetimeFigureOut">
              <a:rPr lang="en-US" smtClean="0"/>
              <a:t>10/1/24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35288" y="857250"/>
            <a:ext cx="32734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E4987F-C93E-8345-8073-17D958B2B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725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4987F-C93E-8345-8073-17D958B2BF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47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CE9EA-F87E-449B-A760-0CFB0069B4F4}" type="datetimeFigureOut">
              <a:rPr lang="en-US" smtClean="0"/>
              <a:t>10/1/24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22C54-ADC4-49B9-91B8-5E4CFF9AF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032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CE9EA-F87E-449B-A760-0CFB0069B4F4}" type="datetimeFigureOut">
              <a:rPr lang="en-US" smtClean="0"/>
              <a:t>10/1/24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22C54-ADC4-49B9-91B8-5E4CFF9AF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064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CE9EA-F87E-449B-A760-0CFB0069B4F4}" type="datetimeFigureOut">
              <a:rPr lang="en-US" smtClean="0"/>
              <a:t>10/1/24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22C54-ADC4-49B9-91B8-5E4CFF9AF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172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CE9EA-F87E-449B-A760-0CFB0069B4F4}" type="datetimeFigureOut">
              <a:rPr lang="en-US" smtClean="0"/>
              <a:t>10/1/24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22C54-ADC4-49B9-91B8-5E4CFF9AF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481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/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75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75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CE9EA-F87E-449B-A760-0CFB0069B4F4}" type="datetimeFigureOut">
              <a:rPr lang="en-US" smtClean="0"/>
              <a:t>10/1/24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22C54-ADC4-49B9-91B8-5E4CFF9AF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495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CE9EA-F87E-449B-A760-0CFB0069B4F4}" type="datetimeFigureOut">
              <a:rPr lang="en-US" smtClean="0"/>
              <a:t>10/1/24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22C54-ADC4-49B9-91B8-5E4CFF9AF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866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CE9EA-F87E-449B-A760-0CFB0069B4F4}" type="datetimeFigureOut">
              <a:rPr lang="en-US" smtClean="0"/>
              <a:t>10/1/24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22C54-ADC4-49B9-91B8-5E4CFF9AF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082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CE9EA-F87E-449B-A760-0CFB0069B4F4}" type="datetimeFigureOut">
              <a:rPr lang="en-US" smtClean="0"/>
              <a:t>10/1/24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22C54-ADC4-49B9-91B8-5E4CFF9AF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14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CE9EA-F87E-449B-A760-0CFB0069B4F4}" type="datetimeFigureOut">
              <a:rPr lang="en-US" smtClean="0"/>
              <a:t>10/1/24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22C54-ADC4-49B9-91B8-5E4CFF9AF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167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CE9EA-F87E-449B-A760-0CFB0069B4F4}" type="datetimeFigureOut">
              <a:rPr lang="en-US" smtClean="0"/>
              <a:t>10/1/24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22C54-ADC4-49B9-91B8-5E4CFF9AF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80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CE9EA-F87E-449B-A760-0CFB0069B4F4}" type="datetimeFigureOut">
              <a:rPr lang="en-US" smtClean="0"/>
              <a:t>10/1/24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22C54-ADC4-49B9-91B8-5E4CFF9AF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32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CCE9EA-F87E-449B-A760-0CFB0069B4F4}" type="datetimeFigureOut">
              <a:rPr lang="en-US" smtClean="0"/>
              <a:t>10/1/24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22C54-ADC4-49B9-91B8-5E4CFF9AF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452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svg"/><Relationship Id="rId18" Type="http://schemas.openxmlformats.org/officeDocument/2006/relationships/image" Target="../media/image15.svg"/><Relationship Id="rId26" Type="http://schemas.openxmlformats.org/officeDocument/2006/relationships/image" Target="../media/image23.svg"/><Relationship Id="rId3" Type="http://schemas.openxmlformats.org/officeDocument/2006/relationships/image" Target="../media/image1.jpeg"/><Relationship Id="rId21" Type="http://schemas.openxmlformats.org/officeDocument/2006/relationships/image" Target="../media/image18.png"/><Relationship Id="rId34" Type="http://schemas.openxmlformats.org/officeDocument/2006/relationships/image" Target="../media/image31.sv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3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7.sv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svg"/><Relationship Id="rId24" Type="http://schemas.openxmlformats.org/officeDocument/2006/relationships/image" Target="../media/image21.svg"/><Relationship Id="rId32" Type="http://schemas.openxmlformats.org/officeDocument/2006/relationships/image" Target="../media/image29.svg"/><Relationship Id="rId5" Type="http://schemas.openxmlformats.org/officeDocument/2006/relationships/image" Target="../media/image3.svg"/><Relationship Id="rId15" Type="http://schemas.openxmlformats.org/officeDocument/2006/relationships/image" Target="../media/image12.svg"/><Relationship Id="rId23" Type="http://schemas.openxmlformats.org/officeDocument/2006/relationships/image" Target="../media/image20.png"/><Relationship Id="rId28" Type="http://schemas.openxmlformats.org/officeDocument/2006/relationships/image" Target="../media/image25.sv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31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19.svg"/><Relationship Id="rId27" Type="http://schemas.openxmlformats.org/officeDocument/2006/relationships/image" Target="../media/image24.png"/><Relationship Id="rId30" Type="http://schemas.openxmlformats.org/officeDocument/2006/relationships/image" Target="../media/image27.svg"/><Relationship Id="rId8" Type="http://schemas.openxmlformats.org/officeDocument/2006/relationships/hyperlink" Target="https://arxiv.org/abs/2406.1844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CE75EB0B-6221-3231-2D29-54DD131B6E4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b="88701"/>
          <a:stretch/>
        </p:blipFill>
        <p:spPr bwMode="auto">
          <a:xfrm>
            <a:off x="1" y="-28760"/>
            <a:ext cx="42803762" cy="394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42">
            <a:extLst>
              <a:ext uri="{FF2B5EF4-FFF2-40B4-BE49-F238E27FC236}">
                <a16:creationId xmlns:a16="http://schemas.microsoft.com/office/drawing/2014/main" id="{D72296AD-BE59-0F48-F8CB-DDBD78E2C0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595" y="5220468"/>
            <a:ext cx="13322539" cy="529796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</p:spPr>
        <p:txBody>
          <a:bodyPr wrap="square" lIns="129351" tIns="64676" rIns="129351" bIns="129351">
            <a:spAutoFit/>
          </a:bodyPr>
          <a:lstStyle>
            <a:defPPr>
              <a:defRPr kern="1200" smtId="4294967295"/>
            </a:defPPr>
            <a:lvl1pPr marL="2286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just">
              <a:lnSpc>
                <a:spcPct val="120000"/>
              </a:lnSpc>
            </a:pPr>
            <a:endParaRPr lang="en-US" altLang="ja-JP" sz="2000" dirty="0">
              <a:latin typeface="Century Gothic" panose="020B0502020202020204" pitchFamily="34" charset="0"/>
              <a:ea typeface="ＭＳ Ｐゴシック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3131D-3B35-9E7A-18C9-D6D067B306A8}"/>
              </a:ext>
            </a:extLst>
          </p:cNvPr>
          <p:cNvSpPr txBox="1"/>
          <p:nvPr/>
        </p:nvSpPr>
        <p:spPr>
          <a:xfrm>
            <a:off x="5209330" y="633701"/>
            <a:ext cx="32362063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Risk minimization as a novel optimization objective in FUSE</a:t>
            </a:r>
          </a:p>
        </p:txBody>
      </p:sp>
      <p:sp>
        <p:nvSpPr>
          <p:cNvPr id="34" name="Text Box 242"/>
          <p:cNvSpPr txBox="1">
            <a:spLocks noChangeArrowheads="1"/>
          </p:cNvSpPr>
          <p:nvPr/>
        </p:nvSpPr>
        <p:spPr bwMode="auto">
          <a:xfrm>
            <a:off x="28427545" y="22769562"/>
            <a:ext cx="13816584" cy="4142195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 cmpd="thinThick">
            <a:noFill/>
            <a:miter lim="800000"/>
          </a:ln>
        </p:spPr>
        <p:txBody>
          <a:bodyPr wrap="square" lIns="129351" tIns="64676" rIns="129351" bIns="129351">
            <a:spAutoFit/>
          </a:bodyPr>
          <a:lstStyle>
            <a:defPPr>
              <a:defRPr kern="1200" smtId="4294967295"/>
            </a:defPPr>
            <a:lvl1pPr marL="2286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20000"/>
              </a:lnSpc>
              <a:buFontTx/>
              <a:buChar char="•"/>
            </a:pP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ＭＳ Ｐゴシック" charset="-128"/>
              </a:rPr>
              <a:t>There are inherent tradeoffs between minimization of plasma and engineering risks </a:t>
            </a:r>
          </a:p>
          <a:p>
            <a:pPr lvl="1">
              <a:lnSpc>
                <a:spcPct val="120000"/>
              </a:lnSpc>
              <a:buFontTx/>
              <a:buChar char="•"/>
            </a:pP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ＭＳ Ｐゴシック" charset="-128"/>
              </a:rPr>
              <a:t>Pareto front is steep when both plasma and engineering risk are minimized – improvements to one objective cost you significantly in the other</a:t>
            </a:r>
          </a:p>
          <a:p>
            <a:pPr>
              <a:lnSpc>
                <a:spcPct val="120000"/>
              </a:lnSpc>
              <a:buFontTx/>
              <a:buChar char="•"/>
            </a:pP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>
              <a:lnSpc>
                <a:spcPct val="120000"/>
              </a:lnSpc>
              <a:buFontTx/>
              <a:buChar char="•"/>
            </a:pP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ＭＳ Ｐゴシック" charset="-128"/>
              </a:rPr>
              <a:t>Possible extensions include:</a:t>
            </a:r>
          </a:p>
          <a:p>
            <a:pPr lvl="1">
              <a:lnSpc>
                <a:spcPct val="120000"/>
              </a:lnSpc>
              <a:buFontTx/>
              <a:buChar char="•"/>
            </a:pP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ＭＳ Ｐゴシック" charset="-128"/>
              </a:rPr>
              <a:t>New stability limits to quantify plasma risk in negative triangularity</a:t>
            </a:r>
          </a:p>
          <a:p>
            <a:pPr lvl="1">
              <a:lnSpc>
                <a:spcPct val="120000"/>
              </a:lnSpc>
              <a:buFontTx/>
              <a:buChar char="•"/>
            </a:pP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ＭＳ Ｐゴシック" charset="-128"/>
              </a:rPr>
              <a:t>Surrogate model for mode locking probability</a:t>
            </a:r>
          </a:p>
          <a:p>
            <a:pPr lvl="1">
              <a:lnSpc>
                <a:spcPct val="120000"/>
              </a:lnSpc>
              <a:buFontTx/>
              <a:buChar char="•"/>
            </a:pP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ＭＳ Ｐゴシック" charset="-128"/>
              </a:rPr>
              <a:t>Effect of constructing spare parts on engineering risk</a:t>
            </a:r>
          </a:p>
          <a:p>
            <a:pPr marL="0" indent="0">
              <a:lnSpc>
                <a:spcPct val="120000"/>
              </a:lnSpc>
            </a:pP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</p:txBody>
      </p:sp>
      <p:sp>
        <p:nvSpPr>
          <p:cNvPr id="23" name="Text Box 242"/>
          <p:cNvSpPr txBox="1">
            <a:spLocks noChangeArrowheads="1"/>
          </p:cNvSpPr>
          <p:nvPr/>
        </p:nvSpPr>
        <p:spPr bwMode="auto">
          <a:xfrm>
            <a:off x="28425642" y="27844672"/>
            <a:ext cx="13190216" cy="663357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</p:spPr>
        <p:txBody>
          <a:bodyPr wrap="square" lIns="129351" tIns="64676" rIns="129351" bIns="129351">
            <a:spAutoFit/>
          </a:bodyPr>
          <a:lstStyle>
            <a:defPPr>
              <a:defRPr kern="1200" smtId="4294967295"/>
            </a:defPPr>
            <a:lvl1pPr marL="2286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just">
              <a:lnSpc>
                <a:spcPct val="120000"/>
              </a:lnSpc>
            </a:pPr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ＭＳ Ｐゴシック" charset="-128"/>
              </a:rPr>
              <a:t>The author would like to thank A. Maris for insightful discussions</a:t>
            </a:r>
          </a:p>
        </p:txBody>
      </p:sp>
      <p:pic>
        <p:nvPicPr>
          <p:cNvPr id="1030" name="Picture 7">
            <a:extLst>
              <a:ext uri="{FF2B5EF4-FFF2-40B4-BE49-F238E27FC236}">
                <a16:creationId xmlns:a16="http://schemas.microsoft.com/office/drawing/2014/main" id="{178592EF-2ECE-DBF6-3291-D6B8E16AE3D1}"/>
              </a:ext>
            </a:extLst>
          </p:cNvPr>
          <p:cNvPicPr>
            <a:picLocks/>
          </p:cNvPicPr>
          <p:nvPr/>
        </p:nvPicPr>
        <p:blipFill rotWithShape="1">
          <a:blip r:embed="rId3" cstate="print"/>
          <a:srcRect b="88701"/>
          <a:stretch/>
        </p:blipFill>
        <p:spPr bwMode="auto">
          <a:xfrm>
            <a:off x="536595" y="4273453"/>
            <a:ext cx="13323784" cy="709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Text Box 248">
            <a:extLst>
              <a:ext uri="{FF2B5EF4-FFF2-40B4-BE49-F238E27FC236}">
                <a16:creationId xmlns:a16="http://schemas.microsoft.com/office/drawing/2014/main" id="{9E3DF857-A412-FD5C-97F9-691FE99103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2054" y="4273352"/>
            <a:ext cx="9512418" cy="707886"/>
          </a:xfrm>
          <a:prstGeom prst="rect">
            <a:avLst/>
          </a:prstGeom>
          <a:noFill/>
          <a:ln w="19050">
            <a:noFill/>
            <a:miter lim="800000"/>
          </a:ln>
        </p:spPr>
        <p:txBody>
          <a:bodyPr wrap="square">
            <a:spAutoFit/>
          </a:bodyPr>
          <a:lstStyle>
            <a:defPPr>
              <a:defRPr kern="1200" smtId="4294967295"/>
            </a:defPPr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4000" b="1" dirty="0">
                <a:solidFill>
                  <a:schemeClr val="bg1"/>
                </a:solidFill>
                <a:latin typeface="Century Gothic" panose="020B0502020202020204" pitchFamily="34" charset="0"/>
                <a:ea typeface="SimSun" pitchFamily="2" charset="-122"/>
                <a:cs typeface="Lucida Sans" pitchFamily="34" charset="0"/>
              </a:rPr>
              <a:t>What is the FUSE framework?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02D7B44-DD69-1A39-AE78-51A46FC8B611}"/>
              </a:ext>
            </a:extLst>
          </p:cNvPr>
          <p:cNvGrpSpPr/>
          <p:nvPr/>
        </p:nvGrpSpPr>
        <p:grpSpPr>
          <a:xfrm>
            <a:off x="14309213" y="4275418"/>
            <a:ext cx="27924366" cy="731536"/>
            <a:chOff x="14989562" y="4275417"/>
            <a:chExt cx="12801600" cy="71492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54DEBE8-75CC-D6BB-1027-5662DDEB1128}"/>
                </a:ext>
              </a:extLst>
            </p:cNvPr>
            <p:cNvPicPr>
              <a:picLocks/>
            </p:cNvPicPr>
            <p:nvPr/>
          </p:nvPicPr>
          <p:blipFill rotWithShape="1">
            <a:blip r:embed="rId3" cstate="print"/>
            <a:srcRect b="88701"/>
            <a:stretch/>
          </p:blipFill>
          <p:spPr bwMode="auto">
            <a:xfrm>
              <a:off x="14989562" y="4275519"/>
              <a:ext cx="12801600" cy="704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 Box 248">
              <a:extLst>
                <a:ext uri="{FF2B5EF4-FFF2-40B4-BE49-F238E27FC236}">
                  <a16:creationId xmlns:a16="http://schemas.microsoft.com/office/drawing/2014/main" id="{E9F34022-8F06-32A5-EBFF-A593A7E2D2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00539" y="4275417"/>
              <a:ext cx="9458942" cy="714923"/>
            </a:xfrm>
            <a:prstGeom prst="rect">
              <a:avLst/>
            </a:prstGeom>
            <a:noFill/>
            <a:ln w="19050">
              <a:noFill/>
              <a:miter lim="800000"/>
            </a:ln>
          </p:spPr>
          <p:txBody>
            <a:bodyPr wrap="square">
              <a:spAutoFit/>
            </a:bodyPr>
            <a:lstStyle>
              <a:defPPr>
                <a:defRPr kern="1200" smtId="4294967295"/>
              </a:defPPr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CN" sz="4000" b="1" dirty="0">
                  <a:solidFill>
                    <a:schemeClr val="bg1"/>
                  </a:solidFill>
                  <a:latin typeface="Century Gothic" panose="020B0502020202020204" pitchFamily="34" charset="0"/>
                  <a:ea typeface="SimSun" pitchFamily="2" charset="-122"/>
                  <a:cs typeface="Lucida Sans" pitchFamily="34" charset="0"/>
                </a:rPr>
                <a:t>How does risk influence optimal design?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1EA9E15-A3D1-0CE8-CF6E-973FA463F4C9}"/>
              </a:ext>
            </a:extLst>
          </p:cNvPr>
          <p:cNvGrpSpPr/>
          <p:nvPr/>
        </p:nvGrpSpPr>
        <p:grpSpPr>
          <a:xfrm>
            <a:off x="535351" y="11795884"/>
            <a:ext cx="13323783" cy="704088"/>
            <a:chOff x="536595" y="10499980"/>
            <a:chExt cx="12801600" cy="707886"/>
          </a:xfrm>
        </p:grpSpPr>
        <p:pic>
          <p:nvPicPr>
            <p:cNvPr id="22" name="Picture 7">
              <a:extLst>
                <a:ext uri="{FF2B5EF4-FFF2-40B4-BE49-F238E27FC236}">
                  <a16:creationId xmlns:a16="http://schemas.microsoft.com/office/drawing/2014/main" id="{6DE88C3A-E224-77A8-8C6C-F5C912E5BFE7}"/>
                </a:ext>
              </a:extLst>
            </p:cNvPr>
            <p:cNvPicPr>
              <a:picLocks/>
            </p:cNvPicPr>
            <p:nvPr/>
          </p:nvPicPr>
          <p:blipFill rotWithShape="1">
            <a:blip r:embed="rId3" cstate="print"/>
            <a:srcRect b="88701"/>
            <a:stretch/>
          </p:blipFill>
          <p:spPr bwMode="auto">
            <a:xfrm>
              <a:off x="536595" y="10500082"/>
              <a:ext cx="12801600" cy="7077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Text Box 248">
              <a:extLst>
                <a:ext uri="{FF2B5EF4-FFF2-40B4-BE49-F238E27FC236}">
                  <a16:creationId xmlns:a16="http://schemas.microsoft.com/office/drawing/2014/main" id="{55A9A437-C72B-B8EA-0203-179BDE992F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2053" y="10499980"/>
              <a:ext cx="11628203" cy="707886"/>
            </a:xfrm>
            <a:prstGeom prst="rect">
              <a:avLst/>
            </a:prstGeom>
            <a:noFill/>
            <a:ln w="19050">
              <a:noFill/>
              <a:miter lim="800000"/>
            </a:ln>
          </p:spPr>
          <p:txBody>
            <a:bodyPr wrap="square">
              <a:spAutoFit/>
            </a:bodyPr>
            <a:lstStyle>
              <a:defPPr>
                <a:defRPr kern="1200" smtId="4294967295"/>
              </a:defPPr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CN" sz="4000" b="1" dirty="0">
                  <a:solidFill>
                    <a:schemeClr val="bg1"/>
                  </a:solidFill>
                  <a:latin typeface="Century Gothic" panose="020B0502020202020204" pitchFamily="34" charset="0"/>
                  <a:ea typeface="SimSun" pitchFamily="2" charset="-122"/>
                  <a:cs typeface="Lucida Sans" pitchFamily="34" charset="0"/>
                </a:rPr>
                <a:t>What is multi-objective optimization? 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6C3A824-DE57-52A1-8285-7FE51CC9FE8B}"/>
              </a:ext>
            </a:extLst>
          </p:cNvPr>
          <p:cNvGrpSpPr/>
          <p:nvPr/>
        </p:nvGrpSpPr>
        <p:grpSpPr>
          <a:xfrm>
            <a:off x="28427545" y="22049795"/>
            <a:ext cx="13816584" cy="707886"/>
            <a:chOff x="29442529" y="22029734"/>
            <a:chExt cx="12801600" cy="707886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14553C4-BB18-9C7D-46DF-4B9E63DD5EFD}"/>
                </a:ext>
              </a:extLst>
            </p:cNvPr>
            <p:cNvPicPr>
              <a:picLocks/>
            </p:cNvPicPr>
            <p:nvPr/>
          </p:nvPicPr>
          <p:blipFill rotWithShape="1">
            <a:blip r:embed="rId3" cstate="print"/>
            <a:srcRect b="88701"/>
            <a:stretch/>
          </p:blipFill>
          <p:spPr bwMode="auto">
            <a:xfrm>
              <a:off x="29442529" y="22029836"/>
              <a:ext cx="12801600" cy="704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" name="Text Box 248">
              <a:extLst>
                <a:ext uri="{FF2B5EF4-FFF2-40B4-BE49-F238E27FC236}">
                  <a16:creationId xmlns:a16="http://schemas.microsoft.com/office/drawing/2014/main" id="{5D9F4C5D-A4EB-566C-AC60-884A7B9DC9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053506" y="22029734"/>
              <a:ext cx="9458942" cy="707886"/>
            </a:xfrm>
            <a:prstGeom prst="rect">
              <a:avLst/>
            </a:prstGeom>
            <a:noFill/>
            <a:ln w="19050">
              <a:noFill/>
              <a:miter lim="800000"/>
            </a:ln>
          </p:spPr>
          <p:txBody>
            <a:bodyPr wrap="square">
              <a:spAutoFit/>
            </a:bodyPr>
            <a:lstStyle>
              <a:defPPr>
                <a:defRPr kern="1200" smtId="4294967295"/>
              </a:defPPr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CN" sz="4000" b="1" dirty="0">
                  <a:solidFill>
                    <a:schemeClr val="bg1"/>
                  </a:solidFill>
                  <a:latin typeface="Century Gothic" panose="020B0502020202020204" pitchFamily="34" charset="0"/>
                  <a:ea typeface="SimSun" pitchFamily="2" charset="-122"/>
                  <a:cs typeface="Lucida Sans" pitchFamily="34" charset="0"/>
                </a:rPr>
                <a:t>Conclusions and future work</a:t>
              </a:r>
            </a:p>
          </p:txBody>
        </p:sp>
      </p:grp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F949BCA9-EF81-6C82-40A6-9A81691B76B0}"/>
              </a:ext>
            </a:extLst>
          </p:cNvPr>
          <p:cNvGrpSpPr/>
          <p:nvPr/>
        </p:nvGrpSpPr>
        <p:grpSpPr>
          <a:xfrm>
            <a:off x="28416995" y="27052372"/>
            <a:ext cx="13816584" cy="731568"/>
            <a:chOff x="28437650" y="26362248"/>
            <a:chExt cx="13816584" cy="731568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A918E25D-EC4C-C7A0-3546-D66187A24B08}"/>
                </a:ext>
              </a:extLst>
            </p:cNvPr>
            <p:cNvPicPr>
              <a:picLocks/>
            </p:cNvPicPr>
            <p:nvPr/>
          </p:nvPicPr>
          <p:blipFill rotWithShape="1">
            <a:blip r:embed="rId3" cstate="print"/>
            <a:srcRect b="88701"/>
            <a:stretch/>
          </p:blipFill>
          <p:spPr bwMode="auto">
            <a:xfrm>
              <a:off x="28437650" y="26389728"/>
              <a:ext cx="13816584" cy="704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Text Box 248">
              <a:extLst>
                <a:ext uri="{FF2B5EF4-FFF2-40B4-BE49-F238E27FC236}">
                  <a16:creationId xmlns:a16="http://schemas.microsoft.com/office/drawing/2014/main" id="{165B5812-EA2A-6751-D896-CFDF9BAB3D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74604" y="26362248"/>
              <a:ext cx="9458942" cy="707886"/>
            </a:xfrm>
            <a:prstGeom prst="rect">
              <a:avLst/>
            </a:prstGeom>
            <a:noFill/>
            <a:ln w="19050">
              <a:noFill/>
              <a:miter lim="800000"/>
            </a:ln>
          </p:spPr>
          <p:txBody>
            <a:bodyPr wrap="square">
              <a:spAutoFit/>
            </a:bodyPr>
            <a:lstStyle>
              <a:defPPr>
                <a:defRPr kern="1200" smtId="4294967295"/>
              </a:defPPr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CN" sz="4000" b="1" dirty="0">
                  <a:solidFill>
                    <a:schemeClr val="bg1"/>
                  </a:solidFill>
                  <a:latin typeface="Century Gothic" panose="020B0502020202020204" pitchFamily="34" charset="0"/>
                  <a:ea typeface="SimSun" pitchFamily="2" charset="-122"/>
                  <a:cs typeface="Lucida Sans" pitchFamily="34" charset="0"/>
                </a:rPr>
                <a:t>Acknowledgments</a:t>
              </a:r>
            </a:p>
          </p:txBody>
        </p:sp>
      </p:grpSp>
      <p:sp>
        <p:nvSpPr>
          <p:cNvPr id="3" name="AutoShape 2" descr="Oak Ridge Associated Universities logo">
            <a:extLst>
              <a:ext uri="{FF2B5EF4-FFF2-40B4-BE49-F238E27FC236}">
                <a16:creationId xmlns:a16="http://schemas.microsoft.com/office/drawing/2014/main" id="{6F805C35-6E4A-F898-E351-43B29B04FA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248688" y="149844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A1A523E-A8D2-9465-13F3-12E077AB7E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789363" y="1093529"/>
            <a:ext cx="4221164" cy="14518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2D406F-D9CA-A734-682D-2857EC74A5E0}"/>
              </a:ext>
            </a:extLst>
          </p:cNvPr>
          <p:cNvSpPr txBox="1"/>
          <p:nvPr/>
        </p:nvSpPr>
        <p:spPr>
          <a:xfrm>
            <a:off x="5209330" y="2430541"/>
            <a:ext cx="323620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A.G. Ghiozzi</a:t>
            </a:r>
            <a:r>
              <a:rPr lang="en-US" sz="3000" dirty="0">
                <a:solidFill>
                  <a:schemeClr val="bg1"/>
                </a:solidFill>
                <a:latin typeface="Century Gothic" panose="020B0502020202020204" pitchFamily="34" charset="0"/>
              </a:rPr>
              <a:t>, O. Meneghini, T. Slendebroek, G. Avdeeva, T. Cote, G. Dose, B.A. Grierson, J. Guterl, J. Harvey, B.C. Lyons, J. McClenaghan, T.F. Neiser, N. Shi, D. Weisberg</a:t>
            </a:r>
          </a:p>
          <a:p>
            <a:pPr algn="ctr"/>
            <a:endParaRPr lang="en-US" sz="30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5FA692-D066-D1A8-0D9B-A5A49821C67F}"/>
              </a:ext>
            </a:extLst>
          </p:cNvPr>
          <p:cNvGrpSpPr/>
          <p:nvPr/>
        </p:nvGrpSpPr>
        <p:grpSpPr>
          <a:xfrm>
            <a:off x="535353" y="19067347"/>
            <a:ext cx="13323781" cy="703987"/>
            <a:chOff x="535354" y="19067347"/>
            <a:chExt cx="12801600" cy="70788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2BCEB2E-45BE-0AE1-92E6-E770BE4E23DB}"/>
                </a:ext>
              </a:extLst>
            </p:cNvPr>
            <p:cNvPicPr>
              <a:picLocks/>
            </p:cNvPicPr>
            <p:nvPr/>
          </p:nvPicPr>
          <p:blipFill rotWithShape="1">
            <a:blip r:embed="rId3" cstate="print"/>
            <a:srcRect b="88701"/>
            <a:stretch/>
          </p:blipFill>
          <p:spPr bwMode="auto">
            <a:xfrm>
              <a:off x="535354" y="19067347"/>
              <a:ext cx="12801600" cy="704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ext Box 248">
              <a:extLst>
                <a:ext uri="{FF2B5EF4-FFF2-40B4-BE49-F238E27FC236}">
                  <a16:creationId xmlns:a16="http://schemas.microsoft.com/office/drawing/2014/main" id="{768C3FD3-A365-2EF5-44BE-73291240F3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2052" y="19067347"/>
              <a:ext cx="11628203" cy="707886"/>
            </a:xfrm>
            <a:prstGeom prst="rect">
              <a:avLst/>
            </a:prstGeom>
            <a:noFill/>
            <a:ln w="19050">
              <a:noFill/>
              <a:miter lim="800000"/>
            </a:ln>
          </p:spPr>
          <p:txBody>
            <a:bodyPr wrap="square">
              <a:spAutoFit/>
            </a:bodyPr>
            <a:lstStyle>
              <a:defPPr>
                <a:defRPr kern="1200" smtId="4294967295"/>
              </a:defPPr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CN" sz="4000" b="1" dirty="0">
                  <a:solidFill>
                    <a:schemeClr val="bg1"/>
                  </a:solidFill>
                  <a:latin typeface="Century Gothic" panose="020B0502020202020204" pitchFamily="34" charset="0"/>
                  <a:ea typeface="SimSun" pitchFamily="2" charset="-122"/>
                  <a:cs typeface="Lucida Sans" pitchFamily="34" charset="0"/>
                </a:rPr>
                <a:t>How is risk modeled in FUSE? 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723DC94-C506-6002-383E-19F51E61DBD3}"/>
              </a:ext>
            </a:extLst>
          </p:cNvPr>
          <p:cNvGrpSpPr/>
          <p:nvPr/>
        </p:nvGrpSpPr>
        <p:grpSpPr>
          <a:xfrm>
            <a:off x="11090196" y="9660178"/>
            <a:ext cx="2415672" cy="2079508"/>
            <a:chOff x="1467425" y="17025161"/>
            <a:chExt cx="2415672" cy="2079508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5F7531F-D87B-B2FE-8E77-5A07FB70E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2573" y="17025161"/>
              <a:ext cx="1465376" cy="1465376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81DB46C-6865-F767-F77A-90AF359A24D2}"/>
                </a:ext>
              </a:extLst>
            </p:cNvPr>
            <p:cNvSpPr txBox="1"/>
            <p:nvPr/>
          </p:nvSpPr>
          <p:spPr>
            <a:xfrm>
              <a:off x="1467425" y="18458338"/>
              <a:ext cx="24156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entury Gothic" panose="020B0502020202020204" pitchFamily="34" charset="0"/>
                </a:rPr>
                <a:t>Scan to read more about FUSE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7DEC022-F346-B2CD-53C1-4D60EBC5400A}"/>
              </a:ext>
            </a:extLst>
          </p:cNvPr>
          <p:cNvGrpSpPr/>
          <p:nvPr/>
        </p:nvGrpSpPr>
        <p:grpSpPr>
          <a:xfrm>
            <a:off x="8498681" y="9647504"/>
            <a:ext cx="2177408" cy="2097246"/>
            <a:chOff x="10467831" y="17020809"/>
            <a:chExt cx="2177408" cy="2097246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11F1F8BF-BE8A-EC74-D973-DB9DA5651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3847" y="17020809"/>
              <a:ext cx="1465376" cy="1465376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9EA05F5-6133-01A2-B336-9A286D4CEF6B}"/>
                </a:ext>
              </a:extLst>
            </p:cNvPr>
            <p:cNvSpPr txBox="1"/>
            <p:nvPr/>
          </p:nvSpPr>
          <p:spPr>
            <a:xfrm>
              <a:off x="10467831" y="18471724"/>
              <a:ext cx="21774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entury Gothic" panose="020B0502020202020204" pitchFamily="34" charset="0"/>
                </a:rPr>
                <a:t>Scan to become a F(USER)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44" name="Table 1043">
                <a:extLst>
                  <a:ext uri="{FF2B5EF4-FFF2-40B4-BE49-F238E27FC236}">
                    <a16:creationId xmlns:a16="http://schemas.microsoft.com/office/drawing/2014/main" id="{07D15AFA-FFF6-8120-21C3-D966CF2216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5171776"/>
                  </p:ext>
                </p:extLst>
              </p:nvPr>
            </p:nvGraphicFramePr>
            <p:xfrm>
              <a:off x="1927654" y="21488042"/>
              <a:ext cx="11931480" cy="7715607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5965740">
                      <a:extLst>
                        <a:ext uri="{9D8B030D-6E8A-4147-A177-3AD203B41FA5}">
                          <a16:colId xmlns:a16="http://schemas.microsoft.com/office/drawing/2014/main" val="1247683648"/>
                        </a:ext>
                      </a:extLst>
                    </a:gridCol>
                    <a:gridCol w="5965740">
                      <a:extLst>
                        <a:ext uri="{9D8B030D-6E8A-4147-A177-3AD203B41FA5}">
                          <a16:colId xmlns:a16="http://schemas.microsoft.com/office/drawing/2014/main" val="2098606988"/>
                        </a:ext>
                      </a:extLst>
                    </a:gridCol>
                  </a:tblGrid>
                  <a:tr h="4078249">
                    <a:tc>
                      <a:txBody>
                        <a:bodyPr/>
                        <a:lstStyle/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400" b="0" dirty="0">
                              <a:latin typeface="Century Gothic" panose="020B0502020202020204" pitchFamily="34" charset="0"/>
                            </a:rPr>
                            <a:t>Proximity to stability boundary quantifies disruption probability</a:t>
                          </a:r>
                        </a:p>
                        <a:p>
                          <a:pPr marL="457200" lvl="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400" b="0" dirty="0">
                              <a:latin typeface="Century Gothic" panose="020B0502020202020204" pitchFamily="34" charset="0"/>
                            </a:rPr>
                            <a:t>Limit models are:</a:t>
                          </a:r>
                        </a:p>
                        <a:p>
                          <a:pPr marL="914400" lvl="0" indent="-457200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95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&gt;2.0</m:t>
                              </m:r>
                            </m:oMath>
                          </a14:m>
                          <a:endParaRPr lang="en-US" sz="2400" b="0" dirty="0">
                            <a:latin typeface="Century Gothic" panose="020B0502020202020204" pitchFamily="34" charset="0"/>
                          </a:endParaRPr>
                        </a:p>
                        <a:p>
                          <a:pPr marL="914400" marR="0" lvl="0" indent="-457200" algn="l" defTabSz="403671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4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𝑁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4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𝐼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4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&lt;4.0</m:t>
                              </m:r>
                            </m:oMath>
                          </a14:m>
                          <a:endParaRPr lang="en-US" sz="2400" b="0" kern="1200" dirty="0">
                            <a:solidFill>
                              <a:schemeClr val="dk1"/>
                            </a:solidFill>
                            <a:effectLst/>
                            <a:latin typeface="Century Gothic" panose="020B0502020202020204" pitchFamily="34" charset="0"/>
                            <a:ea typeface="+mn-ea"/>
                            <a:cs typeface="+mn-cs"/>
                          </a:endParaRPr>
                        </a:p>
                        <a:p>
                          <a:pPr marL="914400" marR="0" lvl="0" indent="-457200" algn="l" defTabSz="403671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sz="2400" b="0" dirty="0">
                              <a:latin typeface="Century Gothic" panose="020B0502020202020204" pitchFamily="34" charset="0"/>
                            </a:rPr>
                            <a:t>Elongation limit</a:t>
                          </a:r>
                          <a:endParaRPr lang="en-US" sz="2400" b="0" kern="1200" dirty="0">
                            <a:solidFill>
                              <a:schemeClr val="dk1"/>
                            </a:solidFill>
                            <a:effectLst/>
                            <a:latin typeface="Century Gothic" panose="020B0502020202020204" pitchFamily="34" charset="0"/>
                            <a:ea typeface="+mn-ea"/>
                            <a:cs typeface="+mn-cs"/>
                          </a:endParaRPr>
                        </a:p>
                        <a:p>
                          <a:pPr marL="914400" lvl="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400" b="0" kern="1200" dirty="0">
                              <a:solidFill>
                                <a:schemeClr val="dk1"/>
                              </a:solidFill>
                              <a:effectLst/>
                              <a:latin typeface="Century Gothic" panose="020B0502020202020204" pitchFamily="34" charset="0"/>
                              <a:ea typeface="+mn-ea"/>
                              <a:cs typeface="+mn-cs"/>
                            </a:rPr>
                            <a:t>Edge collisionality limit (Maris et. al, </a:t>
                          </a:r>
                          <a:r>
                            <a:rPr lang="en-US" sz="2400" b="0" i="0" u="none" kern="1200" dirty="0">
                              <a:solidFill>
                                <a:schemeClr val="dk1"/>
                              </a:solidFill>
                              <a:effectLst/>
                              <a:latin typeface="Century Gothic" panose="020B0502020202020204" pitchFamily="34" charset="0"/>
                              <a:ea typeface="+mn-ea"/>
                              <a:cs typeface="+mn-cs"/>
                              <a:hlinkClick r:id="rId8"/>
                            </a:rPr>
                            <a:t>arXiv:2406.18442</a:t>
                          </a:r>
                          <a:r>
                            <a:rPr lang="en-US" sz="2400" b="0" kern="1200" dirty="0">
                              <a:solidFill>
                                <a:schemeClr val="dk1"/>
                              </a:solidFill>
                              <a:effectLst/>
                              <a:latin typeface="Century Gothic" panose="020B0502020202020204" pitchFamily="34" charset="0"/>
                              <a:ea typeface="+mn-ea"/>
                              <a:cs typeface="+mn-cs"/>
                            </a:rPr>
                            <a:t>)</a:t>
                          </a:r>
                          <a:endParaRPr lang="en-US" sz="2400" b="0" dirty="0">
                            <a:latin typeface="Century Gothic" panose="020B0502020202020204" pitchFamily="34" charset="0"/>
                          </a:endParaRPr>
                        </a:p>
                      </a:txBody>
                      <a:tcPr marL="137160" marR="137160" marT="137160" marB="13716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457200" lvl="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400" b="0" dirty="0">
                              <a:latin typeface="Century Gothic" panose="020B0502020202020204" pitchFamily="34" charset="0"/>
                            </a:rPr>
                            <a:t>Material selection for three coil systems (TF, PF, OH) and blanket determine engineering failure probability </a:t>
                          </a:r>
                        </a:p>
                        <a:p>
                          <a:pPr marL="457200" lvl="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400" b="0" dirty="0">
                              <a:latin typeface="Century Gothic" panose="020B0502020202020204" pitchFamily="34" charset="0"/>
                            </a:rPr>
                            <a:t>Exponential relationship between increasing material technology readiness level and decreasing risk</a:t>
                          </a:r>
                        </a:p>
                      </a:txBody>
                      <a:tcPr marL="137160" marR="137160" marT="137160" marB="13716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0962901"/>
                      </a:ext>
                    </a:extLst>
                  </a:tr>
                  <a:tr h="3637358">
                    <a:tc>
                      <a:txBody>
                        <a:bodyPr/>
                        <a:lstStyle/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000" dirty="0">
                              <a:latin typeface="Century Gothic" panose="020B0502020202020204" pitchFamily="34" charset="0"/>
                            </a:rPr>
                            <a:t>Disruption severity separately quantified for each post-disruptive phase (</a:t>
                          </a:r>
                          <a:r>
                            <a:rPr lang="en-US" sz="2000" dirty="0" err="1">
                              <a:latin typeface="Century Gothic" panose="020B0502020202020204" pitchFamily="34" charset="0"/>
                            </a:rPr>
                            <a:t>Sorbom</a:t>
                          </a:r>
                          <a:r>
                            <a:rPr lang="en-US" sz="2000" dirty="0">
                              <a:latin typeface="Century Gothic" panose="020B0502020202020204" pitchFamily="34" charset="0"/>
                            </a:rPr>
                            <a:t> et. al, FED 100 (2015))</a:t>
                          </a:r>
                        </a:p>
                        <a:p>
                          <a:pPr marL="9144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000" dirty="0">
                              <a:latin typeface="Century Gothic" panose="020B0502020202020204" pitchFamily="34" charset="0"/>
                            </a:rPr>
                            <a:t>Current quench:</a:t>
                          </a:r>
                          <a:r>
                            <a:rPr lang="en-US" sz="2000" baseline="0" dirty="0">
                              <a:latin typeface="Century Gothic" panose="020B050202020202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200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baseline="0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000" b="0" i="1" baseline="0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  <m:sup>
                                  <m:r>
                                    <a:rPr lang="en-US" sz="2000" b="0" i="1" baseline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000" b="0" i="0" baseline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en-US" sz="20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baseline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000" b="0" i="1" baseline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sz="2000" dirty="0">
                            <a:latin typeface="Century Gothic" panose="020B0502020202020204" pitchFamily="34" charset="0"/>
                          </a:endParaRPr>
                        </a:p>
                        <a:p>
                          <a:pPr marL="9144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000" dirty="0">
                              <a:latin typeface="Century Gothic" panose="020B0502020202020204" pitchFamily="34" charset="0"/>
                            </a:rPr>
                            <a:t>Thermal quench: 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rad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oMath>
                          </a14:m>
                          <a:endParaRPr lang="en-US" sz="2000" dirty="0">
                            <a:latin typeface="Century Gothic" panose="020B0502020202020204" pitchFamily="34" charset="0"/>
                          </a:endParaRPr>
                        </a:p>
                        <a:p>
                          <a:pPr marL="914400" marR="0" lvl="0" indent="-457200" algn="l" defTabSz="403671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sz="2000" dirty="0">
                              <a:latin typeface="Century Gothic" panose="020B0502020202020204" pitchFamily="34" charset="0"/>
                            </a:rPr>
                            <a:t>Vertical forces: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/(1−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2000" dirty="0">
                            <a:latin typeface="Century Gothic" panose="020B0502020202020204" pitchFamily="34" charset="0"/>
                          </a:endParaRPr>
                        </a:p>
                        <a:p>
                          <a:pPr marL="457200" marR="0" lvl="0" indent="-457200" algn="l" defTabSz="403671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sz="2000" dirty="0">
                              <a:latin typeface="Century Gothic" panose="020B0502020202020204" pitchFamily="34" charset="0"/>
                            </a:rPr>
                            <a:t>Relate disruption severity to recovery time (Maris et. al, FS&amp;T, (2023))</a:t>
                          </a:r>
                        </a:p>
                        <a:p>
                          <a:pPr marL="914400" marR="0" lvl="0" indent="-457200" algn="l" defTabSz="403671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sz="2000" dirty="0">
                              <a:latin typeface="Century Gothic" panose="020B0502020202020204" pitchFamily="34" charset="0"/>
                            </a:rPr>
                            <a:t>Loss in availability = adjustment to levelized cost of electricity</a:t>
                          </a:r>
                        </a:p>
                      </a:txBody>
                      <a:tcPr marL="137160" marR="137160" marT="137160" marB="13716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400" dirty="0">
                              <a:latin typeface="Century Gothic" panose="020B0502020202020204" pitchFamily="34" charset="0"/>
                            </a:rPr>
                            <a:t>Failure severity is the direct capital cost of the overall system </a:t>
                          </a:r>
                        </a:p>
                        <a:p>
                          <a:pPr marL="9144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400" dirty="0">
                              <a:latin typeface="Century Gothic" panose="020B0502020202020204" pitchFamily="34" charset="0"/>
                            </a:rPr>
                            <a:t>i.e. Overall risk increases for a more costly design </a:t>
                          </a:r>
                        </a:p>
                      </a:txBody>
                      <a:tcPr marL="137160" marR="137160" marT="137160" marB="13716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464011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44" name="Table 1043">
                <a:extLst>
                  <a:ext uri="{FF2B5EF4-FFF2-40B4-BE49-F238E27FC236}">
                    <a16:creationId xmlns:a16="http://schemas.microsoft.com/office/drawing/2014/main" id="{07D15AFA-FFF6-8120-21C3-D966CF2216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5171776"/>
                  </p:ext>
                </p:extLst>
              </p:nvPr>
            </p:nvGraphicFramePr>
            <p:xfrm>
              <a:off x="1927654" y="21488042"/>
              <a:ext cx="11931480" cy="7715607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5965740">
                      <a:extLst>
                        <a:ext uri="{9D8B030D-6E8A-4147-A177-3AD203B41FA5}">
                          <a16:colId xmlns:a16="http://schemas.microsoft.com/office/drawing/2014/main" val="1247683648"/>
                        </a:ext>
                      </a:extLst>
                    </a:gridCol>
                    <a:gridCol w="5965740">
                      <a:extLst>
                        <a:ext uri="{9D8B030D-6E8A-4147-A177-3AD203B41FA5}">
                          <a16:colId xmlns:a16="http://schemas.microsoft.com/office/drawing/2014/main" val="2098606988"/>
                        </a:ext>
                      </a:extLst>
                    </a:gridCol>
                  </a:tblGrid>
                  <a:tr h="40782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>
                        <a:blipFill>
                          <a:blip r:embed="rId9"/>
                          <a:stretch>
                            <a:fillRect r="-100000" b="-894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457200" lvl="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400" b="0" dirty="0">
                              <a:latin typeface="Century Gothic" panose="020B0502020202020204" pitchFamily="34" charset="0"/>
                            </a:rPr>
                            <a:t>Material selection for three coil systems (TF, PF, OH) and blanket determine engineering failure probability </a:t>
                          </a:r>
                        </a:p>
                        <a:p>
                          <a:pPr marL="457200" lvl="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400" b="0" dirty="0">
                              <a:latin typeface="Century Gothic" panose="020B0502020202020204" pitchFamily="34" charset="0"/>
                            </a:rPr>
                            <a:t>Exponential relationship between increasing material technology readiness level and decreasing risk</a:t>
                          </a:r>
                        </a:p>
                      </a:txBody>
                      <a:tcPr marL="137160" marR="137160" marT="137160" marB="13716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0962901"/>
                      </a:ext>
                    </a:extLst>
                  </a:tr>
                  <a:tr h="36373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>
                        <a:blipFill>
                          <a:blip r:embed="rId9"/>
                          <a:stretch>
                            <a:fillRect t="-112195" r="-100000" b="-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400" dirty="0">
                              <a:latin typeface="Century Gothic" panose="020B0502020202020204" pitchFamily="34" charset="0"/>
                            </a:rPr>
                            <a:t>Failure severity is the direct capital cost of the overall system </a:t>
                          </a:r>
                        </a:p>
                        <a:p>
                          <a:pPr marL="9144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400" dirty="0">
                              <a:latin typeface="Century Gothic" panose="020B0502020202020204" pitchFamily="34" charset="0"/>
                            </a:rPr>
                            <a:t>i.e. Overall risk increases for a more costly design </a:t>
                          </a:r>
                        </a:p>
                      </a:txBody>
                      <a:tcPr marL="137160" marR="137160" marT="137160" marB="13716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464011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48" name="Rounded Rectangle 1047">
            <a:extLst>
              <a:ext uri="{FF2B5EF4-FFF2-40B4-BE49-F238E27FC236}">
                <a16:creationId xmlns:a16="http://schemas.microsoft.com/office/drawing/2014/main" id="{CD338A63-1D5E-5927-C0E6-5E160ADD8B7C}"/>
              </a:ext>
            </a:extLst>
          </p:cNvPr>
          <p:cNvSpPr/>
          <p:nvPr/>
        </p:nvSpPr>
        <p:spPr>
          <a:xfrm>
            <a:off x="532771" y="20084469"/>
            <a:ext cx="13287459" cy="1090439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ＭＳ Ｐゴシック" charset="-128"/>
              </a:rPr>
              <a:t>Risk = probability of failure * severity of failure</a:t>
            </a:r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BA4FF0B1-56B0-060D-AF99-CDC563B47551}"/>
              </a:ext>
            </a:extLst>
          </p:cNvPr>
          <p:cNvSpPr txBox="1"/>
          <p:nvPr/>
        </p:nvSpPr>
        <p:spPr>
          <a:xfrm>
            <a:off x="3521040" y="29318346"/>
            <a:ext cx="264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entury Gothic" panose="020B0502020202020204" pitchFamily="34" charset="0"/>
              </a:rPr>
              <a:t>Plasma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C228E93-53E7-F660-A31C-D6882E8C6D92}"/>
              </a:ext>
            </a:extLst>
          </p:cNvPr>
          <p:cNvSpPr txBox="1"/>
          <p:nvPr/>
        </p:nvSpPr>
        <p:spPr>
          <a:xfrm>
            <a:off x="9397432" y="29305531"/>
            <a:ext cx="318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entury Gothic" panose="020B0502020202020204" pitchFamily="34" charset="0"/>
              </a:rPr>
              <a:t>Engineering</a:t>
            </a:r>
          </a:p>
        </p:txBody>
      </p:sp>
      <p:sp>
        <p:nvSpPr>
          <p:cNvPr id="1052" name="TextBox 1051">
            <a:extLst>
              <a:ext uri="{FF2B5EF4-FFF2-40B4-BE49-F238E27FC236}">
                <a16:creationId xmlns:a16="http://schemas.microsoft.com/office/drawing/2014/main" id="{B08458BD-FD05-6566-821C-F0715ADD3AD4}"/>
              </a:ext>
            </a:extLst>
          </p:cNvPr>
          <p:cNvSpPr txBox="1"/>
          <p:nvPr/>
        </p:nvSpPr>
        <p:spPr>
          <a:xfrm rot="18943828">
            <a:off x="-358599" y="23173486"/>
            <a:ext cx="264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entury Gothic" panose="020B0502020202020204" pitchFamily="34" charset="0"/>
              </a:rPr>
              <a:t>Probability</a:t>
            </a:r>
            <a:endParaRPr lang="en-US" sz="2800" b="1" dirty="0">
              <a:latin typeface="Century Gothic" panose="020B0502020202020204" pitchFamily="34" charset="0"/>
            </a:endParaRPr>
          </a:p>
        </p:txBody>
      </p:sp>
      <p:sp>
        <p:nvSpPr>
          <p:cNvPr id="1053" name="TextBox 1052">
            <a:extLst>
              <a:ext uri="{FF2B5EF4-FFF2-40B4-BE49-F238E27FC236}">
                <a16:creationId xmlns:a16="http://schemas.microsoft.com/office/drawing/2014/main" id="{10F02D5A-CAF9-502F-7B85-B48068C69B84}"/>
              </a:ext>
            </a:extLst>
          </p:cNvPr>
          <p:cNvSpPr txBox="1"/>
          <p:nvPr/>
        </p:nvSpPr>
        <p:spPr>
          <a:xfrm rot="19207870">
            <a:off x="-358600" y="26420464"/>
            <a:ext cx="264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entury Gothic" panose="020B0502020202020204" pitchFamily="34" charset="0"/>
              </a:rPr>
              <a:t>Severity</a:t>
            </a:r>
          </a:p>
        </p:txBody>
      </p:sp>
      <p:pic>
        <p:nvPicPr>
          <p:cNvPr id="1055" name="Graphic 1054">
            <a:extLst>
              <a:ext uri="{FF2B5EF4-FFF2-40B4-BE49-F238E27FC236}">
                <a16:creationId xmlns:a16="http://schemas.microsoft.com/office/drawing/2014/main" id="{25146CDE-A87E-1893-FAEF-553508C220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3236" y="556900"/>
            <a:ext cx="3749816" cy="2777642"/>
          </a:xfrm>
          <a:prstGeom prst="rect">
            <a:avLst/>
          </a:prstGeom>
        </p:spPr>
      </p:pic>
      <p:sp>
        <p:nvSpPr>
          <p:cNvPr id="1074" name="Text Box 242">
            <a:extLst>
              <a:ext uri="{FF2B5EF4-FFF2-40B4-BE49-F238E27FC236}">
                <a16:creationId xmlns:a16="http://schemas.microsoft.com/office/drawing/2014/main" id="{6918EEEA-9FEE-71D0-A242-7EB21205C3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374" y="5141305"/>
            <a:ext cx="7484785" cy="5834004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</p:spPr>
        <p:txBody>
          <a:bodyPr wrap="square" lIns="129351" tIns="64676" rIns="129351" bIns="129351">
            <a:spAutoFit/>
          </a:bodyPr>
          <a:lstStyle>
            <a:defPPr>
              <a:defRPr kern="1200" smtId="4294967295"/>
            </a:defPPr>
            <a:lvl1pPr marL="2286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20000"/>
              </a:lnSpc>
              <a:buFontTx/>
              <a:buChar char="•"/>
            </a:pPr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ＭＳ Ｐゴシック" charset="-128"/>
              </a:rPr>
              <a:t>Recently open-sourced integrated modeling framework written in Julia</a:t>
            </a:r>
          </a:p>
          <a:p>
            <a:pPr>
              <a:lnSpc>
                <a:spcPct val="120000"/>
              </a:lnSpc>
              <a:buFontTx/>
              <a:buChar char="•"/>
            </a:pPr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ＭＳ Ｐゴシック" charset="-128"/>
              </a:rPr>
              <a:t>Capable of whole-facility simulations with models from core plasma and build to balance of plant and costing</a:t>
            </a:r>
          </a:p>
          <a:p>
            <a:pPr>
              <a:lnSpc>
                <a:spcPct val="120000"/>
              </a:lnSpc>
              <a:buFontTx/>
              <a:buChar char="•"/>
            </a:pPr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ＭＳ Ｐゴシック" charset="-128"/>
              </a:rPr>
              <a:t>Modular actor structure with data stored and passed via a single unifying data structure built around ITER IMAS ontology</a:t>
            </a:r>
          </a:p>
          <a:p>
            <a:pPr>
              <a:lnSpc>
                <a:spcPct val="120000"/>
              </a:lnSpc>
              <a:buFontTx/>
              <a:buChar char="•"/>
            </a:pPr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ＭＳ Ｐゴシック" charset="-128"/>
              </a:rPr>
              <a:t>Constrained multi-objective optimization enables design exploration and quantification of tradeoffs</a:t>
            </a:r>
          </a:p>
        </p:txBody>
      </p:sp>
      <p:pic>
        <p:nvPicPr>
          <p:cNvPr id="1075" name="Graphic 1074">
            <a:extLst>
              <a:ext uri="{FF2B5EF4-FFF2-40B4-BE49-F238E27FC236}">
                <a16:creationId xmlns:a16="http://schemas.microsoft.com/office/drawing/2014/main" id="{8CE4CECB-7C8A-5191-DBD4-7BAF04AC64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48564" y="4966634"/>
            <a:ext cx="5623616" cy="4719821"/>
          </a:xfrm>
          <a:prstGeom prst="rect">
            <a:avLst/>
          </a:prstGeom>
        </p:spPr>
      </p:pic>
      <p:pic>
        <p:nvPicPr>
          <p:cNvPr id="1077" name="Graphic 1076">
            <a:extLst>
              <a:ext uri="{FF2B5EF4-FFF2-40B4-BE49-F238E27FC236}">
                <a16:creationId xmlns:a16="http://schemas.microsoft.com/office/drawing/2014/main" id="{DF4A3804-4403-8D69-20A8-7B8F2F8FC7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4204" y="12644173"/>
            <a:ext cx="7514162" cy="5635622"/>
          </a:xfrm>
          <a:prstGeom prst="rect">
            <a:avLst/>
          </a:prstGeom>
        </p:spPr>
      </p:pic>
      <p:sp>
        <p:nvSpPr>
          <p:cNvPr id="1086" name="Left Arrow 1085">
            <a:extLst>
              <a:ext uri="{FF2B5EF4-FFF2-40B4-BE49-F238E27FC236}">
                <a16:creationId xmlns:a16="http://schemas.microsoft.com/office/drawing/2014/main" id="{EAAAAB7E-053D-02F3-10D1-7300864083BD}"/>
              </a:ext>
            </a:extLst>
          </p:cNvPr>
          <p:cNvSpPr/>
          <p:nvPr/>
        </p:nvSpPr>
        <p:spPr>
          <a:xfrm rot="19330951">
            <a:off x="2397518" y="14425552"/>
            <a:ext cx="4228911" cy="1737920"/>
          </a:xfrm>
          <a:prstGeom prst="leftArrow">
            <a:avLst/>
          </a:prstGeom>
          <a:solidFill>
            <a:schemeClr val="accent6">
              <a:lumMod val="20000"/>
              <a:lumOff val="8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Increasingly optimal solutions</a:t>
            </a:r>
          </a:p>
        </p:txBody>
      </p:sp>
      <p:sp>
        <p:nvSpPr>
          <p:cNvPr id="1087" name="Freeform 1086">
            <a:extLst>
              <a:ext uri="{FF2B5EF4-FFF2-40B4-BE49-F238E27FC236}">
                <a16:creationId xmlns:a16="http://schemas.microsoft.com/office/drawing/2014/main" id="{10223A0D-F178-6FB3-6A25-24F47A07BB38}"/>
              </a:ext>
            </a:extLst>
          </p:cNvPr>
          <p:cNvSpPr/>
          <p:nvPr/>
        </p:nvSpPr>
        <p:spPr>
          <a:xfrm>
            <a:off x="1684421" y="14694568"/>
            <a:ext cx="2630905" cy="2761371"/>
          </a:xfrm>
          <a:custGeom>
            <a:avLst/>
            <a:gdLst>
              <a:gd name="connsiteX0" fmla="*/ 0 w 2630905"/>
              <a:gd name="connsiteY0" fmla="*/ 0 h 2761371"/>
              <a:gd name="connsiteX1" fmla="*/ 16042 w 2630905"/>
              <a:gd name="connsiteY1" fmla="*/ 657727 h 2761371"/>
              <a:gd name="connsiteX2" fmla="*/ 48126 w 2630905"/>
              <a:gd name="connsiteY2" fmla="*/ 802106 h 2761371"/>
              <a:gd name="connsiteX3" fmla="*/ 64168 w 2630905"/>
              <a:gd name="connsiteY3" fmla="*/ 898358 h 2761371"/>
              <a:gd name="connsiteX4" fmla="*/ 96253 w 2630905"/>
              <a:gd name="connsiteY4" fmla="*/ 994611 h 2761371"/>
              <a:gd name="connsiteX5" fmla="*/ 128337 w 2630905"/>
              <a:gd name="connsiteY5" fmla="*/ 1090864 h 2761371"/>
              <a:gd name="connsiteX6" fmla="*/ 176463 w 2630905"/>
              <a:gd name="connsiteY6" fmla="*/ 1235243 h 2761371"/>
              <a:gd name="connsiteX7" fmla="*/ 192505 w 2630905"/>
              <a:gd name="connsiteY7" fmla="*/ 1283369 h 2761371"/>
              <a:gd name="connsiteX8" fmla="*/ 224590 w 2630905"/>
              <a:gd name="connsiteY8" fmla="*/ 1331495 h 2761371"/>
              <a:gd name="connsiteX9" fmla="*/ 272716 w 2630905"/>
              <a:gd name="connsiteY9" fmla="*/ 1411706 h 2761371"/>
              <a:gd name="connsiteX10" fmla="*/ 304800 w 2630905"/>
              <a:gd name="connsiteY10" fmla="*/ 1524000 h 2761371"/>
              <a:gd name="connsiteX11" fmla="*/ 368968 w 2630905"/>
              <a:gd name="connsiteY11" fmla="*/ 1668379 h 2761371"/>
              <a:gd name="connsiteX12" fmla="*/ 401053 w 2630905"/>
              <a:gd name="connsiteY12" fmla="*/ 1700464 h 2761371"/>
              <a:gd name="connsiteX13" fmla="*/ 465221 w 2630905"/>
              <a:gd name="connsiteY13" fmla="*/ 1812758 h 2761371"/>
              <a:gd name="connsiteX14" fmla="*/ 529390 w 2630905"/>
              <a:gd name="connsiteY14" fmla="*/ 1876927 h 2761371"/>
              <a:gd name="connsiteX15" fmla="*/ 593558 w 2630905"/>
              <a:gd name="connsiteY15" fmla="*/ 1973179 h 2761371"/>
              <a:gd name="connsiteX16" fmla="*/ 657726 w 2630905"/>
              <a:gd name="connsiteY16" fmla="*/ 2053390 h 2761371"/>
              <a:gd name="connsiteX17" fmla="*/ 737937 w 2630905"/>
              <a:gd name="connsiteY17" fmla="*/ 2149643 h 2761371"/>
              <a:gd name="connsiteX18" fmla="*/ 834190 w 2630905"/>
              <a:gd name="connsiteY18" fmla="*/ 2213811 h 2761371"/>
              <a:gd name="connsiteX19" fmla="*/ 914400 w 2630905"/>
              <a:gd name="connsiteY19" fmla="*/ 2277979 h 2761371"/>
              <a:gd name="connsiteX20" fmla="*/ 946484 w 2630905"/>
              <a:gd name="connsiteY20" fmla="*/ 2310064 h 2761371"/>
              <a:gd name="connsiteX21" fmla="*/ 1010653 w 2630905"/>
              <a:gd name="connsiteY21" fmla="*/ 2358190 h 2761371"/>
              <a:gd name="connsiteX22" fmla="*/ 1058779 w 2630905"/>
              <a:gd name="connsiteY22" fmla="*/ 2406316 h 2761371"/>
              <a:gd name="connsiteX23" fmla="*/ 1106905 w 2630905"/>
              <a:gd name="connsiteY23" fmla="*/ 2422358 h 2761371"/>
              <a:gd name="connsiteX24" fmla="*/ 1187116 w 2630905"/>
              <a:gd name="connsiteY24" fmla="*/ 2470485 h 2761371"/>
              <a:gd name="connsiteX25" fmla="*/ 1251284 w 2630905"/>
              <a:gd name="connsiteY25" fmla="*/ 2486527 h 2761371"/>
              <a:gd name="connsiteX26" fmla="*/ 1299411 w 2630905"/>
              <a:gd name="connsiteY26" fmla="*/ 2502569 h 2761371"/>
              <a:gd name="connsiteX27" fmla="*/ 1540042 w 2630905"/>
              <a:gd name="connsiteY27" fmla="*/ 2646948 h 2761371"/>
              <a:gd name="connsiteX28" fmla="*/ 1700463 w 2630905"/>
              <a:gd name="connsiteY28" fmla="*/ 2695074 h 2761371"/>
              <a:gd name="connsiteX29" fmla="*/ 1860884 w 2630905"/>
              <a:gd name="connsiteY29" fmla="*/ 2743200 h 2761371"/>
              <a:gd name="connsiteX30" fmla="*/ 1941095 w 2630905"/>
              <a:gd name="connsiteY30" fmla="*/ 2759243 h 2761371"/>
              <a:gd name="connsiteX31" fmla="*/ 2630905 w 2630905"/>
              <a:gd name="connsiteY31" fmla="*/ 2759243 h 2761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630905" h="2761371">
                <a:moveTo>
                  <a:pt x="0" y="0"/>
                </a:moveTo>
                <a:cubicBezTo>
                  <a:pt x="5347" y="219242"/>
                  <a:pt x="6516" y="438626"/>
                  <a:pt x="16042" y="657727"/>
                </a:cubicBezTo>
                <a:cubicBezTo>
                  <a:pt x="17598" y="693524"/>
                  <a:pt x="40681" y="764880"/>
                  <a:pt x="48126" y="802106"/>
                </a:cubicBezTo>
                <a:cubicBezTo>
                  <a:pt x="54505" y="834001"/>
                  <a:pt x="56279" y="866803"/>
                  <a:pt x="64168" y="898358"/>
                </a:cubicBezTo>
                <a:cubicBezTo>
                  <a:pt x="72371" y="931168"/>
                  <a:pt x="85558" y="962527"/>
                  <a:pt x="96253" y="994611"/>
                </a:cubicBezTo>
                <a:lnTo>
                  <a:pt x="128337" y="1090864"/>
                </a:lnTo>
                <a:lnTo>
                  <a:pt x="176463" y="1235243"/>
                </a:lnTo>
                <a:cubicBezTo>
                  <a:pt x="181810" y="1251285"/>
                  <a:pt x="183125" y="1269299"/>
                  <a:pt x="192505" y="1283369"/>
                </a:cubicBezTo>
                <a:lnTo>
                  <a:pt x="224590" y="1331495"/>
                </a:lnTo>
                <a:cubicBezTo>
                  <a:pt x="270034" y="1467827"/>
                  <a:pt x="206655" y="1301603"/>
                  <a:pt x="272716" y="1411706"/>
                </a:cubicBezTo>
                <a:cubicBezTo>
                  <a:pt x="283499" y="1429677"/>
                  <a:pt x="300605" y="1510016"/>
                  <a:pt x="304800" y="1524000"/>
                </a:cubicBezTo>
                <a:cubicBezTo>
                  <a:pt x="326170" y="1595233"/>
                  <a:pt x="327708" y="1616804"/>
                  <a:pt x="368968" y="1668379"/>
                </a:cubicBezTo>
                <a:cubicBezTo>
                  <a:pt x="378417" y="1680190"/>
                  <a:pt x="390358" y="1689769"/>
                  <a:pt x="401053" y="1700464"/>
                </a:cubicBezTo>
                <a:cubicBezTo>
                  <a:pt x="421770" y="1762615"/>
                  <a:pt x="412926" y="1752992"/>
                  <a:pt x="465221" y="1812758"/>
                </a:cubicBezTo>
                <a:cubicBezTo>
                  <a:pt x="485140" y="1835523"/>
                  <a:pt x="512611" y="1851758"/>
                  <a:pt x="529390" y="1876927"/>
                </a:cubicBezTo>
                <a:cubicBezTo>
                  <a:pt x="550779" y="1909011"/>
                  <a:pt x="566292" y="1945912"/>
                  <a:pt x="593558" y="1973179"/>
                </a:cubicBezTo>
                <a:cubicBezTo>
                  <a:pt x="647215" y="2026838"/>
                  <a:pt x="607131" y="1982558"/>
                  <a:pt x="657726" y="2053390"/>
                </a:cubicBezTo>
                <a:cubicBezTo>
                  <a:pt x="674387" y="2076715"/>
                  <a:pt x="709881" y="2128601"/>
                  <a:pt x="737937" y="2149643"/>
                </a:cubicBezTo>
                <a:cubicBezTo>
                  <a:pt x="768785" y="2172779"/>
                  <a:pt x="834190" y="2213811"/>
                  <a:pt x="834190" y="2213811"/>
                </a:cubicBezTo>
                <a:cubicBezTo>
                  <a:pt x="898093" y="2309665"/>
                  <a:pt x="828303" y="2226320"/>
                  <a:pt x="914400" y="2277979"/>
                </a:cubicBezTo>
                <a:cubicBezTo>
                  <a:pt x="927369" y="2285761"/>
                  <a:pt x="934865" y="2300381"/>
                  <a:pt x="946484" y="2310064"/>
                </a:cubicBezTo>
                <a:cubicBezTo>
                  <a:pt x="967024" y="2327181"/>
                  <a:pt x="990353" y="2340790"/>
                  <a:pt x="1010653" y="2358190"/>
                </a:cubicBezTo>
                <a:cubicBezTo>
                  <a:pt x="1027878" y="2372954"/>
                  <a:pt x="1039902" y="2393732"/>
                  <a:pt x="1058779" y="2406316"/>
                </a:cubicBezTo>
                <a:cubicBezTo>
                  <a:pt x="1072849" y="2415696"/>
                  <a:pt x="1091780" y="2414796"/>
                  <a:pt x="1106905" y="2422358"/>
                </a:cubicBezTo>
                <a:cubicBezTo>
                  <a:pt x="1134794" y="2436302"/>
                  <a:pt x="1158623" y="2457821"/>
                  <a:pt x="1187116" y="2470485"/>
                </a:cubicBezTo>
                <a:cubicBezTo>
                  <a:pt x="1207263" y="2479439"/>
                  <a:pt x="1230085" y="2480470"/>
                  <a:pt x="1251284" y="2486527"/>
                </a:cubicBezTo>
                <a:cubicBezTo>
                  <a:pt x="1267543" y="2491173"/>
                  <a:pt x="1283369" y="2497222"/>
                  <a:pt x="1299411" y="2502569"/>
                </a:cubicBezTo>
                <a:cubicBezTo>
                  <a:pt x="1386033" y="2560317"/>
                  <a:pt x="1441108" y="2600779"/>
                  <a:pt x="1540042" y="2646948"/>
                </a:cubicBezTo>
                <a:cubicBezTo>
                  <a:pt x="1608100" y="2678708"/>
                  <a:pt x="1635501" y="2675586"/>
                  <a:pt x="1700463" y="2695074"/>
                </a:cubicBezTo>
                <a:cubicBezTo>
                  <a:pt x="1814727" y="2729353"/>
                  <a:pt x="1765800" y="2722070"/>
                  <a:pt x="1860884" y="2743200"/>
                </a:cubicBezTo>
                <a:cubicBezTo>
                  <a:pt x="1887501" y="2749115"/>
                  <a:pt x="1913834" y="2758675"/>
                  <a:pt x="1941095" y="2759243"/>
                </a:cubicBezTo>
                <a:cubicBezTo>
                  <a:pt x="2170982" y="2764033"/>
                  <a:pt x="2400968" y="2759243"/>
                  <a:pt x="2630905" y="2759243"/>
                </a:cubicBezTo>
              </a:path>
            </a:pathLst>
          </a:cu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9" name="TextBox 1088">
            <a:extLst>
              <a:ext uri="{FF2B5EF4-FFF2-40B4-BE49-F238E27FC236}">
                <a16:creationId xmlns:a16="http://schemas.microsoft.com/office/drawing/2014/main" id="{B1269FB7-0E5F-A475-30BB-8104E1194205}"/>
              </a:ext>
            </a:extLst>
          </p:cNvPr>
          <p:cNvSpPr txBox="1"/>
          <p:nvPr/>
        </p:nvSpPr>
        <p:spPr>
          <a:xfrm>
            <a:off x="116850" y="17172749"/>
            <a:ext cx="2694096" cy="1464231"/>
          </a:xfrm>
          <a:prstGeom prst="roundRect">
            <a:avLst/>
          </a:prstGeom>
          <a:gradFill flip="none" rotWithShape="1">
            <a:gsLst>
              <a:gs pos="0">
                <a:srgbClr val="FF40FF">
                  <a:tint val="66000"/>
                  <a:satMod val="160000"/>
                </a:srgbClr>
              </a:gs>
              <a:gs pos="50000">
                <a:srgbClr val="FF40FF">
                  <a:tint val="44500"/>
                  <a:satMod val="160000"/>
                </a:srgbClr>
              </a:gs>
              <a:gs pos="100000">
                <a:srgbClr val="FF40FF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entury Gothic" panose="020B0502020202020204" pitchFamily="34" charset="0"/>
              </a:rPr>
              <a:t>Pareto front:</a:t>
            </a:r>
            <a:r>
              <a:rPr lang="en-US" sz="1600" dirty="0">
                <a:latin typeface="Century Gothic" panose="020B0502020202020204" pitchFamily="34" charset="0"/>
              </a:rPr>
              <a:t> the set of solutions for which any improvement to one objective worsens the other objective</a:t>
            </a:r>
          </a:p>
        </p:txBody>
      </p:sp>
      <p:grpSp>
        <p:nvGrpSpPr>
          <p:cNvPr id="9216" name="Group 9215">
            <a:extLst>
              <a:ext uri="{FF2B5EF4-FFF2-40B4-BE49-F238E27FC236}">
                <a16:creationId xmlns:a16="http://schemas.microsoft.com/office/drawing/2014/main" id="{7458C7FB-0AF9-BE0D-89DD-5C7DA13DCCB4}"/>
              </a:ext>
            </a:extLst>
          </p:cNvPr>
          <p:cNvGrpSpPr/>
          <p:nvPr/>
        </p:nvGrpSpPr>
        <p:grpSpPr>
          <a:xfrm>
            <a:off x="28731467" y="10469632"/>
            <a:ext cx="13564886" cy="5178485"/>
            <a:chOff x="28596369" y="10853463"/>
            <a:chExt cx="13564886" cy="5178485"/>
          </a:xfrm>
        </p:grpSpPr>
        <p:sp>
          <p:nvSpPr>
            <p:cNvPr id="1024" name="Text Box 242">
              <a:extLst>
                <a:ext uri="{FF2B5EF4-FFF2-40B4-BE49-F238E27FC236}">
                  <a16:creationId xmlns:a16="http://schemas.microsoft.com/office/drawing/2014/main" id="{537EBF1B-3416-A7E7-CB02-0C149516C7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64824" y="11405419"/>
              <a:ext cx="6196431" cy="4282810"/>
            </a:xfrm>
            <a:prstGeom prst="rect">
              <a:avLst/>
            </a:prstGeom>
            <a:solidFill>
              <a:schemeClr val="bg1"/>
            </a:solidFill>
            <a:ln w="57150" cmpd="thinThick">
              <a:noFill/>
              <a:miter lim="800000"/>
            </a:ln>
          </p:spPr>
          <p:txBody>
            <a:bodyPr wrap="square" lIns="129351" tIns="64676" rIns="129351" bIns="129351">
              <a:spAutoFit/>
            </a:bodyPr>
            <a:lstStyle>
              <a:defPPr>
                <a:defRPr kern="1200" smtId="4294967295"/>
              </a:defPPr>
              <a:lvl1pPr marL="228600" indent="-228600" defTabSz="612775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defTabSz="612775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defTabSz="612775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defTabSz="612775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defTabSz="612775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defTabSz="6127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defTabSz="6127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defTabSz="6127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defTabSz="6127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lnSpc>
                  <a:spcPct val="120000"/>
                </a:lnSpc>
                <a:buFontTx/>
                <a:buChar char="•"/>
              </a:pPr>
              <a:r>
                <a:rPr lang="en-US" altLang="ja-JP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ＭＳ Ｐゴシック" charset="-128"/>
                </a:rPr>
                <a:t>Clusters of q95 extrema form in engineering-plasma risk space</a:t>
              </a:r>
            </a:p>
            <a:p>
              <a:pPr lvl="1">
                <a:lnSpc>
                  <a:spcPct val="120000"/>
                </a:lnSpc>
                <a:buFontTx/>
                <a:buChar char="•"/>
              </a:pPr>
              <a:r>
                <a:rPr lang="en-US" altLang="ja-JP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ＭＳ Ｐゴシック" charset="-128"/>
                </a:rPr>
                <a:t>Highest q95 values in the upper region of engineering risk </a:t>
              </a:r>
            </a:p>
            <a:p>
              <a:pPr lvl="1">
                <a:lnSpc>
                  <a:spcPct val="120000"/>
                </a:lnSpc>
                <a:buFontTx/>
                <a:buChar char="•"/>
              </a:pPr>
              <a:r>
                <a:rPr lang="en-US" altLang="ja-JP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ＭＳ Ｐゴシック" charset="-128"/>
                </a:rPr>
                <a:t>Lowest q95 values in the lower region of engineering risk </a:t>
              </a:r>
            </a:p>
          </p:txBody>
        </p:sp>
        <p:sp>
          <p:nvSpPr>
            <p:cNvPr id="1039" name="Left Arrow 1038">
              <a:extLst>
                <a:ext uri="{FF2B5EF4-FFF2-40B4-BE49-F238E27FC236}">
                  <a16:creationId xmlns:a16="http://schemas.microsoft.com/office/drawing/2014/main" id="{9B81E760-3CAA-C615-0FB8-BCBCB1C2A363}"/>
                </a:ext>
              </a:extLst>
            </p:cNvPr>
            <p:cNvSpPr/>
            <p:nvPr/>
          </p:nvSpPr>
          <p:spPr>
            <a:xfrm>
              <a:off x="35432856" y="12574100"/>
              <a:ext cx="663819" cy="1006208"/>
            </a:xfrm>
            <a:prstGeom prst="left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06" name="Group 1105">
              <a:extLst>
                <a:ext uri="{FF2B5EF4-FFF2-40B4-BE49-F238E27FC236}">
                  <a16:creationId xmlns:a16="http://schemas.microsoft.com/office/drawing/2014/main" id="{B05F7ECA-592A-FB8F-0908-A0B4976ADAA0}"/>
                </a:ext>
              </a:extLst>
            </p:cNvPr>
            <p:cNvGrpSpPr/>
            <p:nvPr/>
          </p:nvGrpSpPr>
          <p:grpSpPr>
            <a:xfrm>
              <a:off x="28596369" y="10853463"/>
              <a:ext cx="7000162" cy="5178485"/>
              <a:chOff x="28596369" y="10853463"/>
              <a:chExt cx="7000162" cy="517848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5" name="TextBox 1024">
                    <a:extLst>
                      <a:ext uri="{FF2B5EF4-FFF2-40B4-BE49-F238E27FC236}">
                        <a16:creationId xmlns:a16="http://schemas.microsoft.com/office/drawing/2014/main" id="{DB7D59B8-EF8E-4A91-8C76-9852EF3E6914}"/>
                      </a:ext>
                    </a:extLst>
                  </p:cNvPr>
                  <p:cNvSpPr txBox="1"/>
                  <p:nvPr/>
                </p:nvSpPr>
                <p:spPr>
                  <a:xfrm>
                    <a:off x="28596369" y="10853463"/>
                    <a:ext cx="7000162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entury Gothic" panose="020B0502020202020204" pitchFamily="34" charset="0"/>
                      </a:rPr>
                      <a:t>Plasma and engineering risk colored by safety factor at </a:t>
                    </a:r>
                    <a14:m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𝝆</m:t>
                        </m:r>
                      </m:oMath>
                    </a14:m>
                    <a:r>
                      <a:rPr lang="en-US" sz="2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entury Gothic" panose="020B0502020202020204" pitchFamily="34" charset="0"/>
                        <a:ea typeface="Cambria Math" panose="02040503050406030204" pitchFamily="18" charset="0"/>
                      </a:rPr>
                      <a:t> = 0.95 (q95)</a:t>
                    </a:r>
                  </a:p>
                </p:txBody>
              </p:sp>
            </mc:Choice>
            <mc:Fallback xmlns="">
              <p:sp>
                <p:nvSpPr>
                  <p:cNvPr id="1025" name="TextBox 1024">
                    <a:extLst>
                      <a:ext uri="{FF2B5EF4-FFF2-40B4-BE49-F238E27FC236}">
                        <a16:creationId xmlns:a16="http://schemas.microsoft.com/office/drawing/2014/main" id="{DB7D59B8-EF8E-4A91-8C76-9852EF3E69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596369" y="10853463"/>
                    <a:ext cx="7000162" cy="830997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t="-6061" b="-151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099" name="Graphic 1098">
                <a:extLst>
                  <a:ext uri="{FF2B5EF4-FFF2-40B4-BE49-F238E27FC236}">
                    <a16:creationId xmlns:a16="http://schemas.microsoft.com/office/drawing/2014/main" id="{4D2E7322-4744-0385-8F2F-16A735C879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28908062" y="11764748"/>
                <a:ext cx="6400800" cy="4267200"/>
              </a:xfrm>
              <a:prstGeom prst="rect">
                <a:avLst/>
              </a:prstGeom>
            </p:spPr>
          </p:pic>
        </p:grpSp>
      </p:grpSp>
      <p:sp>
        <p:nvSpPr>
          <p:cNvPr id="1071" name="Text Box 242">
            <a:extLst>
              <a:ext uri="{FF2B5EF4-FFF2-40B4-BE49-F238E27FC236}">
                <a16:creationId xmlns:a16="http://schemas.microsoft.com/office/drawing/2014/main" id="{3C9CA1FC-E248-3D16-CE65-ECFB761A0E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10631" y="5056036"/>
            <a:ext cx="6838939" cy="1180422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</p:spPr>
        <p:txBody>
          <a:bodyPr wrap="square" lIns="129351" tIns="64676" rIns="129351" bIns="129351">
            <a:spAutoFit/>
          </a:bodyPr>
          <a:lstStyle>
            <a:defPPr>
              <a:defRPr kern="1200" smtId="4294967295"/>
            </a:defPPr>
            <a:lvl1pPr marL="2286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20000"/>
              </a:lnSpc>
              <a:buFontTx/>
              <a:buChar char="•"/>
            </a:pPr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ＭＳ Ｐゴシック" charset="-128"/>
              </a:rPr>
              <a:t>Decreasing density reliably mitigates plasma risk</a:t>
            </a:r>
          </a:p>
        </p:txBody>
      </p:sp>
      <p:grpSp>
        <p:nvGrpSpPr>
          <p:cNvPr id="9215" name="Group 9214">
            <a:extLst>
              <a:ext uri="{FF2B5EF4-FFF2-40B4-BE49-F238E27FC236}">
                <a16:creationId xmlns:a16="http://schemas.microsoft.com/office/drawing/2014/main" id="{6CEA30C7-4B1B-AEB3-2AA8-933F4DCF3640}"/>
              </a:ext>
            </a:extLst>
          </p:cNvPr>
          <p:cNvGrpSpPr/>
          <p:nvPr/>
        </p:nvGrpSpPr>
        <p:grpSpPr>
          <a:xfrm>
            <a:off x="28394478" y="16110412"/>
            <a:ext cx="13839101" cy="5171507"/>
            <a:chOff x="28242388" y="16464183"/>
            <a:chExt cx="13839101" cy="5171507"/>
          </a:xfrm>
        </p:grpSpPr>
        <p:sp>
          <p:nvSpPr>
            <p:cNvPr id="1040" name="Text Box 242">
              <a:extLst>
                <a:ext uri="{FF2B5EF4-FFF2-40B4-BE49-F238E27FC236}">
                  <a16:creationId xmlns:a16="http://schemas.microsoft.com/office/drawing/2014/main" id="{D0013A0F-FC05-DA7D-A864-7136772E15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42388" y="16835816"/>
              <a:ext cx="6838939" cy="4799874"/>
            </a:xfrm>
            <a:prstGeom prst="rect">
              <a:avLst/>
            </a:prstGeom>
            <a:solidFill>
              <a:schemeClr val="bg1"/>
            </a:solidFill>
            <a:ln w="57150" cmpd="thinThick">
              <a:noFill/>
              <a:miter lim="800000"/>
            </a:ln>
          </p:spPr>
          <p:txBody>
            <a:bodyPr wrap="square" lIns="129351" tIns="64676" rIns="129351" bIns="129351">
              <a:spAutoFit/>
            </a:bodyPr>
            <a:lstStyle>
              <a:defPPr>
                <a:defRPr kern="1200" smtId="4294967295"/>
              </a:defPPr>
              <a:lvl1pPr marL="228600" indent="-228600" defTabSz="612775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defTabSz="612775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defTabSz="612775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defTabSz="612775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defTabSz="612775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defTabSz="6127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defTabSz="6127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defTabSz="6127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defTabSz="6127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lnSpc>
                  <a:spcPct val="120000"/>
                </a:lnSpc>
                <a:buFontTx/>
                <a:buChar char="•"/>
              </a:pPr>
              <a:r>
                <a:rPr lang="en-US" altLang="ja-JP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ＭＳ Ｐゴシック" charset="-128"/>
                </a:rPr>
                <a:t>As solutions converge to form pareto front, plasma current goes down </a:t>
              </a:r>
            </a:p>
            <a:p>
              <a:pPr>
                <a:lnSpc>
                  <a:spcPct val="120000"/>
                </a:lnSpc>
                <a:buFontTx/>
                <a:buChar char="•"/>
              </a:pPr>
              <a:r>
                <a:rPr lang="en-US" altLang="ja-JP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ＭＳ Ｐゴシック" charset="-128"/>
                </a:rPr>
                <a:t>High-Ip solutions are doubly penalized due to:</a:t>
              </a:r>
            </a:p>
            <a:p>
              <a:pPr lvl="1">
                <a:lnSpc>
                  <a:spcPct val="120000"/>
                </a:lnSpc>
                <a:buFontTx/>
                <a:buChar char="•"/>
              </a:pPr>
              <a:r>
                <a:rPr lang="en-US" altLang="ja-JP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ＭＳ Ｐゴシック" charset="-128"/>
                </a:rPr>
                <a:t>High disruption severity (plasma risk)</a:t>
              </a:r>
            </a:p>
            <a:p>
              <a:pPr lvl="1">
                <a:lnSpc>
                  <a:spcPct val="120000"/>
                </a:lnSpc>
                <a:buFontTx/>
                <a:buChar char="•"/>
              </a:pPr>
              <a:r>
                <a:rPr lang="en-US" altLang="ja-JP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ＭＳ Ｐゴシック" charset="-128"/>
                </a:rPr>
                <a:t>Low TRL for high critical current density superconducting materials (engineering risk) </a:t>
              </a:r>
            </a:p>
          </p:txBody>
        </p:sp>
        <p:sp>
          <p:nvSpPr>
            <p:cNvPr id="1041" name="Right Arrow 1040">
              <a:extLst>
                <a:ext uri="{FF2B5EF4-FFF2-40B4-BE49-F238E27FC236}">
                  <a16:creationId xmlns:a16="http://schemas.microsoft.com/office/drawing/2014/main" id="{6F3DF817-FA68-5D6F-1FF6-F5D808D38AEA}"/>
                </a:ext>
              </a:extLst>
            </p:cNvPr>
            <p:cNvSpPr/>
            <p:nvPr/>
          </p:nvSpPr>
          <p:spPr>
            <a:xfrm>
              <a:off x="34390576" y="18069974"/>
              <a:ext cx="630174" cy="1026174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10" name="Group 1109">
              <a:extLst>
                <a:ext uri="{FF2B5EF4-FFF2-40B4-BE49-F238E27FC236}">
                  <a16:creationId xmlns:a16="http://schemas.microsoft.com/office/drawing/2014/main" id="{17CBA942-32E0-495A-506D-32A421A61BEA}"/>
                </a:ext>
              </a:extLst>
            </p:cNvPr>
            <p:cNvGrpSpPr/>
            <p:nvPr/>
          </p:nvGrpSpPr>
          <p:grpSpPr>
            <a:xfrm>
              <a:off x="35081327" y="16464183"/>
              <a:ext cx="7000162" cy="5152460"/>
              <a:chOff x="35081327" y="16464183"/>
              <a:chExt cx="7000162" cy="5152460"/>
            </a:xfrm>
          </p:grpSpPr>
          <p:sp>
            <p:nvSpPr>
              <p:cNvPr id="1026" name="TextBox 1025">
                <a:extLst>
                  <a:ext uri="{FF2B5EF4-FFF2-40B4-BE49-F238E27FC236}">
                    <a16:creationId xmlns:a16="http://schemas.microsoft.com/office/drawing/2014/main" id="{A024E9B7-7416-1B0F-7FD6-454414CB4E37}"/>
                  </a:ext>
                </a:extLst>
              </p:cNvPr>
              <p:cNvSpPr txBox="1"/>
              <p:nvPr/>
            </p:nvSpPr>
            <p:spPr>
              <a:xfrm>
                <a:off x="35081327" y="16464183"/>
                <a:ext cx="700016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Plasma and engineering risk colored by plasma current (Ip)</a:t>
                </a:r>
                <a:endPara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Cambria Math" panose="02040503050406030204" pitchFamily="18" charset="0"/>
                </a:endParaRPr>
              </a:p>
            </p:txBody>
          </p:sp>
          <p:pic>
            <p:nvPicPr>
              <p:cNvPr id="1103" name="Graphic 1102">
                <a:extLst>
                  <a:ext uri="{FF2B5EF4-FFF2-40B4-BE49-F238E27FC236}">
                    <a16:creationId xmlns:a16="http://schemas.microsoft.com/office/drawing/2014/main" id="{4715060B-39B0-297A-04FB-A1DBF97AE0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35381008" y="17349443"/>
                <a:ext cx="6400800" cy="4267200"/>
              </a:xfrm>
              <a:prstGeom prst="rect">
                <a:avLst/>
              </a:prstGeom>
            </p:spPr>
          </p:pic>
        </p:grpSp>
      </p:grpSp>
      <p:grpSp>
        <p:nvGrpSpPr>
          <p:cNvPr id="9211" name="Group 9210">
            <a:extLst>
              <a:ext uri="{FF2B5EF4-FFF2-40B4-BE49-F238E27FC236}">
                <a16:creationId xmlns:a16="http://schemas.microsoft.com/office/drawing/2014/main" id="{496B413C-97F4-6D8C-2336-632D2EE26A19}"/>
              </a:ext>
            </a:extLst>
          </p:cNvPr>
          <p:cNvGrpSpPr/>
          <p:nvPr/>
        </p:nvGrpSpPr>
        <p:grpSpPr>
          <a:xfrm>
            <a:off x="14380125" y="10517817"/>
            <a:ext cx="13737126" cy="5174106"/>
            <a:chOff x="28507003" y="5139337"/>
            <a:chExt cx="13737126" cy="5174106"/>
          </a:xfrm>
        </p:grpSpPr>
        <p:sp>
          <p:nvSpPr>
            <p:cNvPr id="19" name="Text Box 242">
              <a:extLst>
                <a:ext uri="{FF2B5EF4-FFF2-40B4-BE49-F238E27FC236}">
                  <a16:creationId xmlns:a16="http://schemas.microsoft.com/office/drawing/2014/main" id="{4B34124E-B95D-A6A2-D664-B9177A8BDD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07003" y="5820318"/>
              <a:ext cx="6838939" cy="3248681"/>
            </a:xfrm>
            <a:prstGeom prst="rect">
              <a:avLst/>
            </a:prstGeom>
            <a:solidFill>
              <a:schemeClr val="bg1"/>
            </a:solidFill>
            <a:ln w="57150" cmpd="thinThick">
              <a:noFill/>
              <a:miter lim="800000"/>
            </a:ln>
          </p:spPr>
          <p:txBody>
            <a:bodyPr wrap="square" lIns="129351" tIns="64676" rIns="129351" bIns="129351">
              <a:spAutoFit/>
            </a:bodyPr>
            <a:lstStyle>
              <a:defPPr>
                <a:defRPr kern="1200" smtId="4294967295"/>
              </a:defPPr>
              <a:lvl1pPr marL="228600" indent="-228600" defTabSz="612775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defTabSz="612775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defTabSz="612775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defTabSz="612775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defTabSz="612775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defTabSz="6127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defTabSz="6127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defTabSz="6127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defTabSz="6127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lnSpc>
                  <a:spcPct val="120000"/>
                </a:lnSpc>
                <a:buFontTx/>
                <a:buChar char="•"/>
              </a:pPr>
              <a:r>
                <a:rPr lang="en-US" altLang="ja-JP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ＭＳ Ｐゴシック" charset="-128"/>
                </a:rPr>
                <a:t>Direct tradeoff between size and risk type </a:t>
              </a:r>
            </a:p>
            <a:p>
              <a:pPr lvl="1">
                <a:lnSpc>
                  <a:spcPct val="120000"/>
                </a:lnSpc>
                <a:buFontTx/>
                <a:buChar char="•"/>
              </a:pPr>
              <a:r>
                <a:rPr lang="en-US" altLang="ja-JP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ＭＳ Ｐゴシック" charset="-128"/>
                </a:rPr>
                <a:t>At large R0, low plasma risk but high engineering risk </a:t>
              </a:r>
            </a:p>
            <a:p>
              <a:pPr lvl="1">
                <a:lnSpc>
                  <a:spcPct val="120000"/>
                </a:lnSpc>
                <a:buFontTx/>
                <a:buChar char="•"/>
              </a:pPr>
              <a:r>
                <a:rPr lang="en-US" altLang="ja-JP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ＭＳ Ｐゴシック" charset="-128"/>
                </a:rPr>
                <a:t>At small R0, high plasma risk but low engineering risk</a:t>
              </a:r>
            </a:p>
          </p:txBody>
        </p:sp>
        <p:sp>
          <p:nvSpPr>
            <p:cNvPr id="1037" name="Right Arrow 1036">
              <a:extLst>
                <a:ext uri="{FF2B5EF4-FFF2-40B4-BE49-F238E27FC236}">
                  <a16:creationId xmlns:a16="http://schemas.microsoft.com/office/drawing/2014/main" id="{A91250FB-6F23-6DD4-326E-0E898EC9B237}"/>
                </a:ext>
              </a:extLst>
            </p:cNvPr>
            <p:cNvSpPr/>
            <p:nvPr/>
          </p:nvSpPr>
          <p:spPr>
            <a:xfrm>
              <a:off x="35020750" y="7148001"/>
              <a:ext cx="630174" cy="1026174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09" name="Group 1108">
              <a:extLst>
                <a:ext uri="{FF2B5EF4-FFF2-40B4-BE49-F238E27FC236}">
                  <a16:creationId xmlns:a16="http://schemas.microsoft.com/office/drawing/2014/main" id="{4CE87522-D662-A666-39E1-A623FC00D6DE}"/>
                </a:ext>
              </a:extLst>
            </p:cNvPr>
            <p:cNvGrpSpPr/>
            <p:nvPr/>
          </p:nvGrpSpPr>
          <p:grpSpPr>
            <a:xfrm>
              <a:off x="35803671" y="5139337"/>
              <a:ext cx="6440458" cy="5174106"/>
              <a:chOff x="35803671" y="5139337"/>
              <a:chExt cx="6440458" cy="5174106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F9EA0F9-64F9-6042-A0CB-15710C9D456B}"/>
                  </a:ext>
                </a:extLst>
              </p:cNvPr>
              <p:cNvSpPr txBox="1"/>
              <p:nvPr/>
            </p:nvSpPr>
            <p:spPr>
              <a:xfrm>
                <a:off x="35803671" y="5139337"/>
                <a:ext cx="644045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Plasma and engineering risk colored by device major radius (R0)</a:t>
                </a:r>
              </a:p>
            </p:txBody>
          </p:sp>
          <p:pic>
            <p:nvPicPr>
              <p:cNvPr id="1108" name="Graphic 1107">
                <a:extLst>
                  <a:ext uri="{FF2B5EF4-FFF2-40B4-BE49-F238E27FC236}">
                    <a16:creationId xmlns:a16="http://schemas.microsoft.com/office/drawing/2014/main" id="{F1645937-FF71-67B8-22A9-1B73369276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35843329" y="6046243"/>
                <a:ext cx="6400800" cy="4267200"/>
              </a:xfrm>
              <a:prstGeom prst="rect">
                <a:avLst/>
              </a:prstGeom>
            </p:spPr>
          </p:pic>
        </p:grpSp>
      </p:grpSp>
      <p:grpSp>
        <p:nvGrpSpPr>
          <p:cNvPr id="9217" name="Group 9216">
            <a:extLst>
              <a:ext uri="{FF2B5EF4-FFF2-40B4-BE49-F238E27FC236}">
                <a16:creationId xmlns:a16="http://schemas.microsoft.com/office/drawing/2014/main" id="{F7E1069C-CD7D-EA4C-C150-043E6573559F}"/>
              </a:ext>
            </a:extLst>
          </p:cNvPr>
          <p:cNvGrpSpPr/>
          <p:nvPr/>
        </p:nvGrpSpPr>
        <p:grpSpPr>
          <a:xfrm>
            <a:off x="14413584" y="5312168"/>
            <a:ext cx="13757413" cy="4328425"/>
            <a:chOff x="14419240" y="5067685"/>
            <a:chExt cx="13757413" cy="4328425"/>
          </a:xfrm>
        </p:grpSpPr>
        <p:pic>
          <p:nvPicPr>
            <p:cNvPr id="1105" name="Graphic 1104">
              <a:extLst>
                <a:ext uri="{FF2B5EF4-FFF2-40B4-BE49-F238E27FC236}">
                  <a16:creationId xmlns:a16="http://schemas.microsoft.com/office/drawing/2014/main" id="{9D00A018-32DD-93B4-0823-86075223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4419240" y="5128910"/>
              <a:ext cx="6400800" cy="4267200"/>
            </a:xfrm>
            <a:prstGeom prst="rect">
              <a:avLst/>
            </a:prstGeom>
          </p:spPr>
        </p:pic>
        <p:sp>
          <p:nvSpPr>
            <p:cNvPr id="9210" name="Text Box 242">
              <a:extLst>
                <a:ext uri="{FF2B5EF4-FFF2-40B4-BE49-F238E27FC236}">
                  <a16:creationId xmlns:a16="http://schemas.microsoft.com/office/drawing/2014/main" id="{AD989C43-676C-3222-F9E4-52994740CB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37714" y="5067685"/>
              <a:ext cx="6838939" cy="4281399"/>
            </a:xfrm>
            <a:prstGeom prst="rect">
              <a:avLst/>
            </a:prstGeom>
            <a:solidFill>
              <a:schemeClr val="bg1"/>
            </a:solidFill>
            <a:ln w="57150" cmpd="thinThick">
              <a:noFill/>
              <a:miter lim="800000"/>
            </a:ln>
          </p:spPr>
          <p:txBody>
            <a:bodyPr wrap="square" lIns="129351" tIns="64676" rIns="129351" bIns="129351">
              <a:spAutoFit/>
            </a:bodyPr>
            <a:lstStyle>
              <a:defPPr>
                <a:defRPr kern="1200" smtId="4294967295"/>
              </a:defPPr>
              <a:lvl1pPr marL="228600" indent="-228600" defTabSz="612775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defTabSz="612775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defTabSz="612775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defTabSz="612775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defTabSz="612775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defTabSz="6127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defTabSz="6127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defTabSz="6127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defTabSz="6127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indent="0">
                <a:lnSpc>
                  <a:spcPct val="120000"/>
                </a:lnSpc>
              </a:pPr>
              <a:r>
                <a:rPr lang="en-US" altLang="ja-JP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ＭＳ Ｐゴシック" charset="-128"/>
                </a:rPr>
                <a:t>Three objective optimization: </a:t>
              </a:r>
            </a:p>
            <a:p>
              <a:pPr marL="457200" indent="-4572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ja-JP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ＭＳ Ｐゴシック" charset="-128"/>
                </a:rPr>
                <a:t>Minimize plasma risk (x-axis)</a:t>
              </a:r>
            </a:p>
            <a:p>
              <a:pPr marL="457200" indent="-4572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ja-JP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ＭＳ Ｐゴシック" charset="-128"/>
                </a:rPr>
                <a:t>Minimize engineering risk (y-axis)</a:t>
              </a:r>
            </a:p>
            <a:p>
              <a:pPr marL="457200" indent="-4572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ja-JP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ＭＳ Ｐゴシック" charset="-128"/>
                </a:rPr>
                <a:t>Minimize direct capital cost (color)</a:t>
              </a:r>
            </a:p>
            <a:p>
              <a:pPr marL="0" indent="0">
                <a:lnSpc>
                  <a:spcPct val="120000"/>
                </a:lnSpc>
              </a:pPr>
              <a:r>
                <a:rPr lang="en-US" altLang="ja-JP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ＭＳ Ｐゴシック" charset="-128"/>
                </a:rPr>
                <a:t>Constraints: </a:t>
              </a:r>
            </a:p>
            <a:p>
              <a:pPr marL="457200" indent="-4572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ja-JP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ＭＳ Ｐゴシック" charset="-128"/>
                </a:rPr>
                <a:t>P</a:t>
              </a:r>
              <a:r>
                <a:rPr lang="en-US" altLang="ja-JP" sz="2800" b="1" baseline="-25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ＭＳ Ｐゴシック" charset="-128"/>
                </a:rPr>
                <a:t>electric</a:t>
              </a:r>
              <a:r>
                <a:rPr lang="en-US" altLang="ja-JP" sz="2800" b="1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ＭＳ Ｐゴシック" charset="-128"/>
                </a:rPr>
                <a:t>, net</a:t>
              </a:r>
              <a:r>
                <a:rPr lang="en-US" altLang="ja-JP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ＭＳ Ｐゴシック" charset="-128"/>
                </a:rPr>
                <a:t> &gt; 100 MW</a:t>
              </a:r>
            </a:p>
            <a:p>
              <a:pPr marL="457200" indent="-4572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ja-JP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ＭＳ Ｐゴシック" charset="-128"/>
                </a:rPr>
                <a:t>TBR &gt; 1.1</a:t>
              </a:r>
            </a:p>
            <a:p>
              <a:pPr marL="457200" indent="-4572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ja-JP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ＭＳ Ｐゴシック" charset="-128"/>
                </a:rPr>
                <a:t>Flattop &gt; 1 hour</a:t>
              </a:r>
            </a:p>
          </p:txBody>
        </p:sp>
      </p:grpSp>
      <p:grpSp>
        <p:nvGrpSpPr>
          <p:cNvPr id="9214" name="Group 9213">
            <a:extLst>
              <a:ext uri="{FF2B5EF4-FFF2-40B4-BE49-F238E27FC236}">
                <a16:creationId xmlns:a16="http://schemas.microsoft.com/office/drawing/2014/main" id="{2126733D-4D49-99EF-9406-28856377A3AB}"/>
              </a:ext>
            </a:extLst>
          </p:cNvPr>
          <p:cNvGrpSpPr/>
          <p:nvPr/>
        </p:nvGrpSpPr>
        <p:grpSpPr>
          <a:xfrm>
            <a:off x="14309213" y="16209112"/>
            <a:ext cx="13840981" cy="5053760"/>
            <a:chOff x="14388319" y="15063454"/>
            <a:chExt cx="13840981" cy="5053760"/>
          </a:xfrm>
        </p:grpSpPr>
        <p:sp>
          <p:nvSpPr>
            <p:cNvPr id="1063" name="Text Box 242">
              <a:extLst>
                <a:ext uri="{FF2B5EF4-FFF2-40B4-BE49-F238E27FC236}">
                  <a16:creationId xmlns:a16="http://schemas.microsoft.com/office/drawing/2014/main" id="{885B1454-DE82-5313-A621-2C118D7A19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90361" y="15705196"/>
              <a:ext cx="6838939" cy="3765745"/>
            </a:xfrm>
            <a:prstGeom prst="rect">
              <a:avLst/>
            </a:prstGeom>
            <a:solidFill>
              <a:schemeClr val="bg1"/>
            </a:solidFill>
            <a:ln w="57150" cmpd="thinThick">
              <a:noFill/>
              <a:miter lim="800000"/>
            </a:ln>
          </p:spPr>
          <p:txBody>
            <a:bodyPr wrap="square" lIns="129351" tIns="64676" rIns="129351" bIns="129351">
              <a:spAutoFit/>
            </a:bodyPr>
            <a:lstStyle>
              <a:defPPr>
                <a:defRPr kern="1200" smtId="4294967295"/>
              </a:defPPr>
              <a:lvl1pPr marL="228600" indent="-228600" defTabSz="612775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defTabSz="612775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defTabSz="612775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defTabSz="612775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defTabSz="612775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defTabSz="6127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defTabSz="6127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defTabSz="6127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defTabSz="6127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lnSpc>
                  <a:spcPct val="120000"/>
                </a:lnSpc>
                <a:buFontTx/>
                <a:buChar char="•"/>
              </a:pPr>
              <a:r>
                <a:rPr lang="en-US" altLang="ja-JP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ＭＳ Ｐゴシック" charset="-128"/>
                </a:rPr>
                <a:t>Along the Pareto front, most solutions use Nb3Sn ITER</a:t>
              </a:r>
            </a:p>
            <a:p>
              <a:pPr lvl="1">
                <a:lnSpc>
                  <a:spcPct val="120000"/>
                </a:lnSpc>
                <a:buFontTx/>
                <a:buChar char="•"/>
              </a:pPr>
              <a:r>
                <a:rPr lang="en-US" altLang="ja-JP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ＭＳ Ｐゴシック" charset="-128"/>
                </a:rPr>
                <a:t>Two clusters of solutions form – one dominated by Nb3Sn ITER, the other by ReBCO</a:t>
              </a:r>
            </a:p>
            <a:p>
              <a:pPr lvl="1">
                <a:lnSpc>
                  <a:spcPct val="120000"/>
                </a:lnSpc>
                <a:buFontTx/>
                <a:buChar char="•"/>
              </a:pPr>
              <a:r>
                <a:rPr lang="en-US" altLang="ja-JP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ＭＳ Ｐゴシック" charset="-128"/>
                </a:rPr>
                <a:t>ReBCO solutions are costly and therefore far from the Pareto front</a:t>
              </a:r>
            </a:p>
          </p:txBody>
        </p:sp>
        <p:grpSp>
          <p:nvGrpSpPr>
            <p:cNvPr id="9212" name="Group 9211">
              <a:extLst>
                <a:ext uri="{FF2B5EF4-FFF2-40B4-BE49-F238E27FC236}">
                  <a16:creationId xmlns:a16="http://schemas.microsoft.com/office/drawing/2014/main" id="{4678B9CD-935A-47EA-A308-1B963BEB3BA0}"/>
                </a:ext>
              </a:extLst>
            </p:cNvPr>
            <p:cNvGrpSpPr/>
            <p:nvPr/>
          </p:nvGrpSpPr>
          <p:grpSpPr>
            <a:xfrm>
              <a:off x="14388319" y="15063454"/>
              <a:ext cx="6774077" cy="5053760"/>
              <a:chOff x="21198628" y="24597206"/>
              <a:chExt cx="6774077" cy="5053760"/>
            </a:xfrm>
          </p:grpSpPr>
          <p:sp>
            <p:nvSpPr>
              <p:cNvPr id="1064" name="TextBox 1063">
                <a:extLst>
                  <a:ext uri="{FF2B5EF4-FFF2-40B4-BE49-F238E27FC236}">
                    <a16:creationId xmlns:a16="http://schemas.microsoft.com/office/drawing/2014/main" id="{1E25310C-50F0-CC39-CBEB-114B54B92440}"/>
                  </a:ext>
                </a:extLst>
              </p:cNvPr>
              <p:cNvSpPr txBox="1"/>
              <p:nvPr/>
            </p:nvSpPr>
            <p:spPr>
              <a:xfrm>
                <a:off x="21198628" y="24597206"/>
                <a:ext cx="644045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Plasma and engineering risk colored by selected TF coil material</a:t>
                </a:r>
              </a:p>
            </p:txBody>
          </p:sp>
          <p:grpSp>
            <p:nvGrpSpPr>
              <p:cNvPr id="9203" name="Group 9202">
                <a:extLst>
                  <a:ext uri="{FF2B5EF4-FFF2-40B4-BE49-F238E27FC236}">
                    <a16:creationId xmlns:a16="http://schemas.microsoft.com/office/drawing/2014/main" id="{8FA3C09E-E77F-68D2-7454-CB388107B7B6}"/>
                  </a:ext>
                </a:extLst>
              </p:cNvPr>
              <p:cNvGrpSpPr/>
              <p:nvPr/>
            </p:nvGrpSpPr>
            <p:grpSpPr>
              <a:xfrm>
                <a:off x="21456278" y="25378257"/>
                <a:ext cx="6516427" cy="4272709"/>
                <a:chOff x="21480649" y="5922864"/>
                <a:chExt cx="6516427" cy="4272709"/>
              </a:xfrm>
            </p:grpSpPr>
            <p:pic>
              <p:nvPicPr>
                <p:cNvPr id="1112" name="Graphic 1111">
                  <a:extLst>
                    <a:ext uri="{FF2B5EF4-FFF2-40B4-BE49-F238E27FC236}">
                      <a16:creationId xmlns:a16="http://schemas.microsoft.com/office/drawing/2014/main" id="{1EF26DC6-0E47-9796-0B0E-EEA1708C33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480649" y="5934469"/>
                  <a:ext cx="5923808" cy="4261104"/>
                </a:xfrm>
                <a:prstGeom prst="rect">
                  <a:avLst/>
                </a:prstGeom>
              </p:spPr>
            </p:pic>
            <p:sp>
              <p:nvSpPr>
                <p:cNvPr id="9201" name="Rectangle 9200">
                  <a:extLst>
                    <a:ext uri="{FF2B5EF4-FFF2-40B4-BE49-F238E27FC236}">
                      <a16:creationId xmlns:a16="http://schemas.microsoft.com/office/drawing/2014/main" id="{4758D992-4EED-D8D7-5498-7CC951784302}"/>
                    </a:ext>
                  </a:extLst>
                </p:cNvPr>
                <p:cNvSpPr/>
                <p:nvPr/>
              </p:nvSpPr>
              <p:spPr>
                <a:xfrm>
                  <a:off x="26971120" y="5922864"/>
                  <a:ext cx="487063" cy="381282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1" name="TextBox 1060">
                  <a:extLst>
                    <a:ext uri="{FF2B5EF4-FFF2-40B4-BE49-F238E27FC236}">
                      <a16:creationId xmlns:a16="http://schemas.microsoft.com/office/drawing/2014/main" id="{1827B606-DAB6-4854-98CE-393EC0A39BC1}"/>
                    </a:ext>
                  </a:extLst>
                </p:cNvPr>
                <p:cNvSpPr txBox="1"/>
                <p:nvPr/>
              </p:nvSpPr>
              <p:spPr>
                <a:xfrm>
                  <a:off x="26997011" y="6376850"/>
                  <a:ext cx="97996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Century Gothic" panose="020B0502020202020204" pitchFamily="34" charset="0"/>
                    </a:rPr>
                    <a:t>ReBCO</a:t>
                  </a:r>
                </a:p>
              </p:txBody>
            </p:sp>
            <p:sp>
              <p:nvSpPr>
                <p:cNvPr id="1060" name="TextBox 1059">
                  <a:extLst>
                    <a:ext uri="{FF2B5EF4-FFF2-40B4-BE49-F238E27FC236}">
                      <a16:creationId xmlns:a16="http://schemas.microsoft.com/office/drawing/2014/main" id="{8CB2AEC9-D0C7-40E2-0127-2FFC40D5DC70}"/>
                    </a:ext>
                  </a:extLst>
                </p:cNvPr>
                <p:cNvSpPr txBox="1"/>
                <p:nvPr/>
              </p:nvSpPr>
              <p:spPr>
                <a:xfrm>
                  <a:off x="26997011" y="7130825"/>
                  <a:ext cx="979964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Century Gothic" panose="020B0502020202020204" pitchFamily="34" charset="0"/>
                    </a:rPr>
                    <a:t>Nb3Sn - KDEMO</a:t>
                  </a:r>
                </a:p>
              </p:txBody>
            </p:sp>
            <p:sp>
              <p:nvSpPr>
                <p:cNvPr id="1059" name="TextBox 1058">
                  <a:extLst>
                    <a:ext uri="{FF2B5EF4-FFF2-40B4-BE49-F238E27FC236}">
                      <a16:creationId xmlns:a16="http://schemas.microsoft.com/office/drawing/2014/main" id="{A9A9DAA6-DC39-E018-8ACD-F3E6288FF062}"/>
                    </a:ext>
                  </a:extLst>
                </p:cNvPr>
                <p:cNvSpPr txBox="1"/>
                <p:nvPr/>
              </p:nvSpPr>
              <p:spPr>
                <a:xfrm>
                  <a:off x="27017112" y="8054684"/>
                  <a:ext cx="979964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Century Gothic" panose="020B0502020202020204" pitchFamily="34" charset="0"/>
                    </a:rPr>
                    <a:t>Nb3Sn - ITER</a:t>
                  </a:r>
                </a:p>
              </p:txBody>
            </p:sp>
            <p:sp>
              <p:nvSpPr>
                <p:cNvPr id="1058" name="TextBox 1057">
                  <a:extLst>
                    <a:ext uri="{FF2B5EF4-FFF2-40B4-BE49-F238E27FC236}">
                      <a16:creationId xmlns:a16="http://schemas.microsoft.com/office/drawing/2014/main" id="{91054653-D6E0-E746-57A7-8E9D77F6B750}"/>
                    </a:ext>
                  </a:extLst>
                </p:cNvPr>
                <p:cNvSpPr txBox="1"/>
                <p:nvPr/>
              </p:nvSpPr>
              <p:spPr>
                <a:xfrm>
                  <a:off x="26997011" y="9031613"/>
                  <a:ext cx="97996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Century Gothic" panose="020B0502020202020204" pitchFamily="34" charset="0"/>
                    </a:rPr>
                    <a:t>Copper</a:t>
                  </a:r>
                </a:p>
              </p:txBody>
            </p:sp>
          </p:grpSp>
        </p:grpSp>
        <p:sp>
          <p:nvSpPr>
            <p:cNvPr id="9213" name="Left Arrow 9212">
              <a:extLst>
                <a:ext uri="{FF2B5EF4-FFF2-40B4-BE49-F238E27FC236}">
                  <a16:creationId xmlns:a16="http://schemas.microsoft.com/office/drawing/2014/main" id="{F8520025-C0DB-6131-12F3-46395B1BCFCA}"/>
                </a:ext>
              </a:extLst>
            </p:cNvPr>
            <p:cNvSpPr/>
            <p:nvPr/>
          </p:nvSpPr>
          <p:spPr>
            <a:xfrm>
              <a:off x="21221578" y="17134137"/>
              <a:ext cx="663819" cy="1006208"/>
            </a:xfrm>
            <a:prstGeom prst="left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219" name="Graphic 9218">
            <a:extLst>
              <a:ext uri="{FF2B5EF4-FFF2-40B4-BE49-F238E27FC236}">
                <a16:creationId xmlns:a16="http://schemas.microsoft.com/office/drawing/2014/main" id="{DA9DB154-11CE-CD5D-6B09-9308DDB0754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9498038" y="6476395"/>
            <a:ext cx="5435162" cy="3623441"/>
          </a:xfrm>
          <a:prstGeom prst="rect">
            <a:avLst/>
          </a:prstGeom>
        </p:spPr>
      </p:pic>
      <p:grpSp>
        <p:nvGrpSpPr>
          <p:cNvPr id="9233" name="Group 9232">
            <a:extLst>
              <a:ext uri="{FF2B5EF4-FFF2-40B4-BE49-F238E27FC236}">
                <a16:creationId xmlns:a16="http://schemas.microsoft.com/office/drawing/2014/main" id="{E96D4BB0-6695-C075-8937-B0FE435F985A}"/>
              </a:ext>
            </a:extLst>
          </p:cNvPr>
          <p:cNvGrpSpPr/>
          <p:nvPr/>
        </p:nvGrpSpPr>
        <p:grpSpPr>
          <a:xfrm>
            <a:off x="35862616" y="5067685"/>
            <a:ext cx="6584694" cy="5110318"/>
            <a:chOff x="35862616" y="5067685"/>
            <a:chExt cx="6584694" cy="5110318"/>
          </a:xfrm>
        </p:grpSpPr>
        <p:grpSp>
          <p:nvGrpSpPr>
            <p:cNvPr id="9207" name="Group 9206">
              <a:extLst>
                <a:ext uri="{FF2B5EF4-FFF2-40B4-BE49-F238E27FC236}">
                  <a16:creationId xmlns:a16="http://schemas.microsoft.com/office/drawing/2014/main" id="{01E04708-6DAD-96CD-B0B6-38528F91F636}"/>
                </a:ext>
              </a:extLst>
            </p:cNvPr>
            <p:cNvGrpSpPr/>
            <p:nvPr/>
          </p:nvGrpSpPr>
          <p:grpSpPr>
            <a:xfrm>
              <a:off x="35862616" y="5067685"/>
              <a:ext cx="6584694" cy="5110318"/>
              <a:chOff x="14497207" y="10257067"/>
              <a:chExt cx="6584694" cy="5110318"/>
            </a:xfrm>
          </p:grpSpPr>
          <p:sp>
            <p:nvSpPr>
              <p:cNvPr id="1069" name="TextBox 1068">
                <a:extLst>
                  <a:ext uri="{FF2B5EF4-FFF2-40B4-BE49-F238E27FC236}">
                    <a16:creationId xmlns:a16="http://schemas.microsoft.com/office/drawing/2014/main" id="{4A92B224-8968-DAF2-B50C-291B3DB688C6}"/>
                  </a:ext>
                </a:extLst>
              </p:cNvPr>
              <p:cNvSpPr txBox="1"/>
              <p:nvPr/>
            </p:nvSpPr>
            <p:spPr>
              <a:xfrm>
                <a:off x="14497207" y="10257067"/>
                <a:ext cx="658469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Century Gothic" panose="020B0502020202020204" pitchFamily="34" charset="0"/>
                  </a:rPr>
                  <a:t>Plasma and engineering risk colored by line-averaged electron density (&lt;ne&gt;)</a:t>
                </a:r>
              </a:p>
            </p:txBody>
          </p:sp>
          <p:pic>
            <p:nvPicPr>
              <p:cNvPr id="1101" name="Graphic 1100">
                <a:extLst>
                  <a:ext uri="{FF2B5EF4-FFF2-40B4-BE49-F238E27FC236}">
                    <a16:creationId xmlns:a16="http://schemas.microsoft.com/office/drawing/2014/main" id="{DF26CB61-8C17-FD1C-0BBE-29577AD099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14530144" y="11100185"/>
                <a:ext cx="6400800" cy="4267200"/>
              </a:xfrm>
              <a:prstGeom prst="rect">
                <a:avLst/>
              </a:prstGeom>
            </p:spPr>
          </p:pic>
        </p:grpSp>
        <p:sp>
          <p:nvSpPr>
            <p:cNvPr id="9220" name="Rectangle 9219">
              <a:extLst>
                <a:ext uri="{FF2B5EF4-FFF2-40B4-BE49-F238E27FC236}">
                  <a16:creationId xmlns:a16="http://schemas.microsoft.com/office/drawing/2014/main" id="{C61F0C04-6404-75E6-A047-CC1E1F1CD85F}"/>
                </a:ext>
              </a:extLst>
            </p:cNvPr>
            <p:cNvSpPr/>
            <p:nvPr/>
          </p:nvSpPr>
          <p:spPr>
            <a:xfrm>
              <a:off x="36793102" y="8390423"/>
              <a:ext cx="1092819" cy="1038763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37" name="Rectangle 9236">
            <a:extLst>
              <a:ext uri="{FF2B5EF4-FFF2-40B4-BE49-F238E27FC236}">
                <a16:creationId xmlns:a16="http://schemas.microsoft.com/office/drawing/2014/main" id="{7EAA9D0C-9E07-E41A-61C8-D2E7FC8D9B75}"/>
              </a:ext>
            </a:extLst>
          </p:cNvPr>
          <p:cNvSpPr/>
          <p:nvPr/>
        </p:nvSpPr>
        <p:spPr>
          <a:xfrm>
            <a:off x="14347329" y="5220468"/>
            <a:ext cx="14050758" cy="4890164"/>
          </a:xfrm>
          <a:prstGeom prst="rect">
            <a:avLst/>
          </a:prstGeom>
          <a:noFill/>
          <a:ln w="381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38" name="Group 9237">
            <a:extLst>
              <a:ext uri="{FF2B5EF4-FFF2-40B4-BE49-F238E27FC236}">
                <a16:creationId xmlns:a16="http://schemas.microsoft.com/office/drawing/2014/main" id="{9F9AD9BF-DF09-B64C-4288-56366922A209}"/>
              </a:ext>
            </a:extLst>
          </p:cNvPr>
          <p:cNvGrpSpPr/>
          <p:nvPr/>
        </p:nvGrpSpPr>
        <p:grpSpPr>
          <a:xfrm>
            <a:off x="14482069" y="22017643"/>
            <a:ext cx="13816584" cy="731568"/>
            <a:chOff x="28437650" y="26362248"/>
            <a:chExt cx="13816584" cy="731568"/>
          </a:xfrm>
        </p:grpSpPr>
        <p:pic>
          <p:nvPicPr>
            <p:cNvPr id="9239" name="Picture 9238">
              <a:extLst>
                <a:ext uri="{FF2B5EF4-FFF2-40B4-BE49-F238E27FC236}">
                  <a16:creationId xmlns:a16="http://schemas.microsoft.com/office/drawing/2014/main" id="{B1E8560D-B402-D44A-8DBD-2DFE341211A8}"/>
                </a:ext>
              </a:extLst>
            </p:cNvPr>
            <p:cNvPicPr>
              <a:picLocks/>
            </p:cNvPicPr>
            <p:nvPr/>
          </p:nvPicPr>
          <p:blipFill rotWithShape="1">
            <a:blip r:embed="rId3" cstate="print"/>
            <a:srcRect b="88701"/>
            <a:stretch/>
          </p:blipFill>
          <p:spPr bwMode="auto">
            <a:xfrm>
              <a:off x="28437650" y="26389728"/>
              <a:ext cx="13816584" cy="704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240" name="Text Box 248">
              <a:extLst>
                <a:ext uri="{FF2B5EF4-FFF2-40B4-BE49-F238E27FC236}">
                  <a16:creationId xmlns:a16="http://schemas.microsoft.com/office/drawing/2014/main" id="{0BA04307-D361-0D03-F2F1-CC01FD950D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74604" y="26362248"/>
              <a:ext cx="9458942" cy="707886"/>
            </a:xfrm>
            <a:prstGeom prst="rect">
              <a:avLst/>
            </a:prstGeom>
            <a:noFill/>
            <a:ln w="19050">
              <a:noFill/>
              <a:miter lim="800000"/>
            </a:ln>
          </p:spPr>
          <p:txBody>
            <a:bodyPr wrap="square">
              <a:spAutoFit/>
            </a:bodyPr>
            <a:lstStyle>
              <a:defPPr>
                <a:defRPr kern="1200" smtId="4294967295"/>
              </a:defPPr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CN" sz="4000" b="1" dirty="0">
                  <a:solidFill>
                    <a:schemeClr val="bg1"/>
                  </a:solidFill>
                  <a:latin typeface="Century Gothic" panose="020B0502020202020204" pitchFamily="34" charset="0"/>
                  <a:ea typeface="SimSun" pitchFamily="2" charset="-122"/>
                  <a:cs typeface="Lucida Sans" pitchFamily="34" charset="0"/>
                </a:rPr>
                <a:t>Why risk as an optimization objective?</a:t>
              </a:r>
            </a:p>
          </p:txBody>
        </p:sp>
      </p:grpSp>
      <p:sp>
        <p:nvSpPr>
          <p:cNvPr id="9242" name="Oval 9241">
            <a:extLst>
              <a:ext uri="{FF2B5EF4-FFF2-40B4-BE49-F238E27FC236}">
                <a16:creationId xmlns:a16="http://schemas.microsoft.com/office/drawing/2014/main" id="{A6E3C8DA-B9B3-16D1-0EFC-C34C1DA8AD7D}"/>
              </a:ext>
            </a:extLst>
          </p:cNvPr>
          <p:cNvSpPr/>
          <p:nvPr/>
        </p:nvSpPr>
        <p:spPr>
          <a:xfrm>
            <a:off x="7339526" y="13564798"/>
            <a:ext cx="349161" cy="382663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44" name="Straight Connector 9243">
            <a:extLst>
              <a:ext uri="{FF2B5EF4-FFF2-40B4-BE49-F238E27FC236}">
                <a16:creationId xmlns:a16="http://schemas.microsoft.com/office/drawing/2014/main" id="{E9E309A9-CE69-AF29-80E3-B86734F95061}"/>
              </a:ext>
            </a:extLst>
          </p:cNvPr>
          <p:cNvCxnSpPr>
            <a:cxnSpLocks/>
            <a:stCxn id="9242" idx="4"/>
          </p:cNvCxnSpPr>
          <p:nvPr/>
        </p:nvCxnSpPr>
        <p:spPr>
          <a:xfrm>
            <a:off x="7514107" y="13947461"/>
            <a:ext cx="984574" cy="134175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5" name="Straight Connector 9244">
            <a:extLst>
              <a:ext uri="{FF2B5EF4-FFF2-40B4-BE49-F238E27FC236}">
                <a16:creationId xmlns:a16="http://schemas.microsoft.com/office/drawing/2014/main" id="{29BD84D6-0089-F034-3C6B-C0B06E3FCBDF}"/>
              </a:ext>
            </a:extLst>
          </p:cNvPr>
          <p:cNvCxnSpPr>
            <a:cxnSpLocks/>
            <a:stCxn id="9242" idx="7"/>
          </p:cNvCxnSpPr>
          <p:nvPr/>
        </p:nvCxnSpPr>
        <p:spPr>
          <a:xfrm>
            <a:off x="7637554" y="13620838"/>
            <a:ext cx="861127" cy="520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54" name="Group 9253">
            <a:extLst>
              <a:ext uri="{FF2B5EF4-FFF2-40B4-BE49-F238E27FC236}">
                <a16:creationId xmlns:a16="http://schemas.microsoft.com/office/drawing/2014/main" id="{F883E687-C5CF-6C58-74BC-77E98B698CAD}"/>
              </a:ext>
            </a:extLst>
          </p:cNvPr>
          <p:cNvGrpSpPr/>
          <p:nvPr/>
        </p:nvGrpSpPr>
        <p:grpSpPr>
          <a:xfrm>
            <a:off x="14440263" y="22877386"/>
            <a:ext cx="13732735" cy="4714169"/>
            <a:chOff x="14365783" y="23544323"/>
            <a:chExt cx="13732735" cy="4714169"/>
          </a:xfrm>
        </p:grpSpPr>
        <p:sp>
          <p:nvSpPr>
            <p:cNvPr id="9248" name="Rounded Rectangle 9247">
              <a:extLst>
                <a:ext uri="{FF2B5EF4-FFF2-40B4-BE49-F238E27FC236}">
                  <a16:creationId xmlns:a16="http://schemas.microsoft.com/office/drawing/2014/main" id="{0D4F7FD2-2BFE-852D-60F6-077C27E8BDFA}"/>
                </a:ext>
              </a:extLst>
            </p:cNvPr>
            <p:cNvSpPr/>
            <p:nvPr/>
          </p:nvSpPr>
          <p:spPr>
            <a:xfrm>
              <a:off x="14365783" y="24571183"/>
              <a:ext cx="2578220" cy="231455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First objective: Build a device that makes power</a:t>
              </a:r>
              <a:endParaRPr lang="en-US" dirty="0"/>
            </a:p>
          </p:txBody>
        </p:sp>
        <p:sp>
          <p:nvSpPr>
            <p:cNvPr id="9249" name="Right Arrow Callout 9248">
              <a:extLst>
                <a:ext uri="{FF2B5EF4-FFF2-40B4-BE49-F238E27FC236}">
                  <a16:creationId xmlns:a16="http://schemas.microsoft.com/office/drawing/2014/main" id="{CF41B15A-824E-50EC-9AD2-09FB5D95C481}"/>
                </a:ext>
              </a:extLst>
            </p:cNvPr>
            <p:cNvSpPr/>
            <p:nvPr/>
          </p:nvSpPr>
          <p:spPr>
            <a:xfrm>
              <a:off x="17090031" y="24631656"/>
              <a:ext cx="2750394" cy="2280101"/>
            </a:xfrm>
            <a:prstGeom prst="rightArrowCallout">
              <a:avLst/>
            </a:prstGeom>
            <a:solidFill>
              <a:srgbClr val="D00000">
                <a:alpha val="2117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Unintended consequence</a:t>
              </a:r>
              <a:r>
                <a:rPr lang="en-US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High cost</a:t>
              </a:r>
            </a:p>
            <a:p>
              <a:pPr algn="ctr"/>
              <a:endParaRPr lang="en-US" dirty="0"/>
            </a:p>
          </p:txBody>
        </p:sp>
        <p:sp>
          <p:nvSpPr>
            <p:cNvPr id="9250" name="Rounded Rectangle 9249">
              <a:extLst>
                <a:ext uri="{FF2B5EF4-FFF2-40B4-BE49-F238E27FC236}">
                  <a16:creationId xmlns:a16="http://schemas.microsoft.com/office/drawing/2014/main" id="{EF592C10-4F62-18BE-8094-DC23A66EF08D}"/>
                </a:ext>
              </a:extLst>
            </p:cNvPr>
            <p:cNvSpPr/>
            <p:nvPr/>
          </p:nvSpPr>
          <p:spPr>
            <a:xfrm>
              <a:off x="19919849" y="24667149"/>
              <a:ext cx="2578220" cy="231455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Second objective: Build it within a realistic budget </a:t>
              </a:r>
              <a:r>
                <a:rPr lang="en-US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(= minimize cost)</a:t>
              </a:r>
            </a:p>
            <a:p>
              <a:pPr algn="ctr"/>
              <a:endParaRPr lang="en-US" dirty="0"/>
            </a:p>
          </p:txBody>
        </p:sp>
        <p:sp>
          <p:nvSpPr>
            <p:cNvPr id="9251" name="Right Arrow Callout 9250">
              <a:extLst>
                <a:ext uri="{FF2B5EF4-FFF2-40B4-BE49-F238E27FC236}">
                  <a16:creationId xmlns:a16="http://schemas.microsoft.com/office/drawing/2014/main" id="{DCA54F87-092D-309B-2387-85E0D229A1EB}"/>
                </a:ext>
              </a:extLst>
            </p:cNvPr>
            <p:cNvSpPr/>
            <p:nvPr/>
          </p:nvSpPr>
          <p:spPr>
            <a:xfrm>
              <a:off x="22640034" y="24701599"/>
              <a:ext cx="2738622" cy="2280101"/>
            </a:xfrm>
            <a:prstGeom prst="rightArrowCallout">
              <a:avLst/>
            </a:prstGeom>
            <a:solidFill>
              <a:srgbClr val="D00000">
                <a:alpha val="2117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Unintended consequence</a:t>
              </a:r>
              <a:r>
                <a:rPr lang="en-US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High risk</a:t>
              </a:r>
            </a:p>
            <a:p>
              <a:pPr algn="ctr"/>
              <a:endParaRPr lang="en-US" dirty="0"/>
            </a:p>
          </p:txBody>
        </p:sp>
        <p:sp>
          <p:nvSpPr>
            <p:cNvPr id="9252" name="Rounded Rectangle 9251">
              <a:extLst>
                <a:ext uri="{FF2B5EF4-FFF2-40B4-BE49-F238E27FC236}">
                  <a16:creationId xmlns:a16="http://schemas.microsoft.com/office/drawing/2014/main" id="{FF5D039E-1C31-0B01-818B-3AFF392DD739}"/>
                </a:ext>
              </a:extLst>
            </p:cNvPr>
            <p:cNvSpPr/>
            <p:nvPr/>
          </p:nvSpPr>
          <p:spPr>
            <a:xfrm>
              <a:off x="25496499" y="23544323"/>
              <a:ext cx="2578220" cy="231455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Third objective: Design it to operate stably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(= minimize plasma risk)</a:t>
              </a:r>
            </a:p>
            <a:p>
              <a:pPr algn="ctr"/>
              <a:endParaRPr lang="en-US" dirty="0"/>
            </a:p>
          </p:txBody>
        </p:sp>
        <p:sp>
          <p:nvSpPr>
            <p:cNvPr id="9253" name="Rounded Rectangle 9252">
              <a:extLst>
                <a:ext uri="{FF2B5EF4-FFF2-40B4-BE49-F238E27FC236}">
                  <a16:creationId xmlns:a16="http://schemas.microsoft.com/office/drawing/2014/main" id="{6FBFED30-6767-4DB5-8774-8DF85388AA3B}"/>
                </a:ext>
              </a:extLst>
            </p:cNvPr>
            <p:cNvSpPr/>
            <p:nvPr/>
          </p:nvSpPr>
          <p:spPr>
            <a:xfrm>
              <a:off x="25520298" y="25943941"/>
              <a:ext cx="2578220" cy="231455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Fourth objective: Build it out of proven technologies </a:t>
              </a:r>
            </a:p>
            <a:p>
              <a:pPr algn="ctr"/>
              <a:r>
                <a:rPr lang="en-US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(= minimize engineering risk)</a:t>
              </a:r>
            </a:p>
            <a:p>
              <a:pPr algn="ctr"/>
              <a:endParaRPr lang="en-US" dirty="0"/>
            </a:p>
          </p:txBody>
        </p:sp>
      </p:grpSp>
      <p:pic>
        <p:nvPicPr>
          <p:cNvPr id="9256" name="Graphic 9255">
            <a:extLst>
              <a:ext uri="{FF2B5EF4-FFF2-40B4-BE49-F238E27FC236}">
                <a16:creationId xmlns:a16="http://schemas.microsoft.com/office/drawing/2014/main" id="{CF9E0F26-1981-A7F5-6C56-D6E08F6E55C7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 l="13469" r="11621"/>
          <a:stretch/>
        </p:blipFill>
        <p:spPr>
          <a:xfrm>
            <a:off x="9723546" y="12757632"/>
            <a:ext cx="3928453" cy="3496198"/>
          </a:xfrm>
          <a:prstGeom prst="rect">
            <a:avLst/>
          </a:prstGeom>
        </p:spPr>
      </p:pic>
      <p:pic>
        <p:nvPicPr>
          <p:cNvPr id="9258" name="Graphic 9257">
            <a:extLst>
              <a:ext uri="{FF2B5EF4-FFF2-40B4-BE49-F238E27FC236}">
                <a16:creationId xmlns:a16="http://schemas.microsoft.com/office/drawing/2014/main" id="{B97762AC-51A8-8AD4-CA35-D7B6A524090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rcRect r="32010"/>
          <a:stretch/>
        </p:blipFill>
        <p:spPr>
          <a:xfrm>
            <a:off x="8545720" y="16355712"/>
            <a:ext cx="5088578" cy="1968603"/>
          </a:xfrm>
          <a:prstGeom prst="rect">
            <a:avLst/>
          </a:prstGeom>
        </p:spPr>
      </p:pic>
      <p:sp>
        <p:nvSpPr>
          <p:cNvPr id="9262" name="Rectangle 9261">
            <a:extLst>
              <a:ext uri="{FF2B5EF4-FFF2-40B4-BE49-F238E27FC236}">
                <a16:creationId xmlns:a16="http://schemas.microsoft.com/office/drawing/2014/main" id="{041D0E61-EFAF-5164-9B89-C66B5F3498DA}"/>
              </a:ext>
            </a:extLst>
          </p:cNvPr>
          <p:cNvSpPr/>
          <p:nvPr/>
        </p:nvSpPr>
        <p:spPr>
          <a:xfrm>
            <a:off x="8505492" y="12757632"/>
            <a:ext cx="5326054" cy="5948119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64" name="Rectangle 9263">
            <a:extLst>
              <a:ext uri="{FF2B5EF4-FFF2-40B4-BE49-F238E27FC236}">
                <a16:creationId xmlns:a16="http://schemas.microsoft.com/office/drawing/2014/main" id="{4C274ABB-6C62-BA0C-2F57-2337DAA4C017}"/>
              </a:ext>
            </a:extLst>
          </p:cNvPr>
          <p:cNvSpPr/>
          <p:nvPr/>
        </p:nvSpPr>
        <p:spPr>
          <a:xfrm>
            <a:off x="29043160" y="6300910"/>
            <a:ext cx="6524794" cy="380481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66" name="Straight Connector 9265">
            <a:extLst>
              <a:ext uri="{FF2B5EF4-FFF2-40B4-BE49-F238E27FC236}">
                <a16:creationId xmlns:a16="http://schemas.microsoft.com/office/drawing/2014/main" id="{7AD66C9B-5C0E-6625-E951-61CDFF57262D}"/>
              </a:ext>
            </a:extLst>
          </p:cNvPr>
          <p:cNvCxnSpPr>
            <a:cxnSpLocks/>
          </p:cNvCxnSpPr>
          <p:nvPr/>
        </p:nvCxnSpPr>
        <p:spPr>
          <a:xfrm>
            <a:off x="35567954" y="6297189"/>
            <a:ext cx="1225148" cy="209323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7" name="Straight Connector 9266">
            <a:extLst>
              <a:ext uri="{FF2B5EF4-FFF2-40B4-BE49-F238E27FC236}">
                <a16:creationId xmlns:a16="http://schemas.microsoft.com/office/drawing/2014/main" id="{3DF8D950-4F45-1D9A-3F83-8D3374417E13}"/>
              </a:ext>
            </a:extLst>
          </p:cNvPr>
          <p:cNvCxnSpPr>
            <a:cxnSpLocks/>
          </p:cNvCxnSpPr>
          <p:nvPr/>
        </p:nvCxnSpPr>
        <p:spPr>
          <a:xfrm flipV="1">
            <a:off x="35567954" y="9403039"/>
            <a:ext cx="1225148" cy="68844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70" name="Text Box 242">
            <a:extLst>
              <a:ext uri="{FF2B5EF4-FFF2-40B4-BE49-F238E27FC236}">
                <a16:creationId xmlns:a16="http://schemas.microsoft.com/office/drawing/2014/main" id="{8EB86CF9-1A62-079D-BCE5-35FBEA4785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56047" y="27891711"/>
            <a:ext cx="13726033" cy="661947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accent1"/>
            </a:solidFill>
            <a:miter lim="800000"/>
          </a:ln>
        </p:spPr>
        <p:txBody>
          <a:bodyPr wrap="square" lIns="129351" tIns="64676" rIns="129351" bIns="129351">
            <a:spAutoFit/>
          </a:bodyPr>
          <a:lstStyle>
            <a:defPPr>
              <a:defRPr kern="1200" smtId="4294967295"/>
            </a:defPPr>
            <a:lvl1pPr marL="2286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ctr">
              <a:lnSpc>
                <a:spcPct val="120000"/>
              </a:lnSpc>
            </a:pPr>
            <a:r>
              <a:rPr lang="en-US" altLang="ja-JP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ＭＳ Ｐゴシック" charset="-128"/>
              </a:rPr>
              <a:t>Mitigating cost and risk helps us create designs that are grounded in reality</a:t>
            </a:r>
          </a:p>
        </p:txBody>
      </p:sp>
    </p:spTree>
    <p:extLst>
      <p:ext uri="{BB962C8B-B14F-4D97-AF65-F5344CB8AC3E}">
        <p14:creationId xmlns:p14="http://schemas.microsoft.com/office/powerpoint/2010/main" val="3331785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6F4EF418493C4A878EB993D27B0E87" ma:contentTypeVersion="17" ma:contentTypeDescription="Create a new document." ma:contentTypeScope="" ma:versionID="fbd76d4b769b419cbf29189e452cf9e2">
  <xsd:schema xmlns:xsd="http://www.w3.org/2001/XMLSchema" xmlns:xs="http://www.w3.org/2001/XMLSchema" xmlns:p="http://schemas.microsoft.com/office/2006/metadata/properties" xmlns:ns2="8fca55c6-ff0d-4c5a-b3c6-7ed9e1e6fa01" xmlns:ns3="9df97a10-e2d4-4f76-b3b7-b5aaf90a007a" targetNamespace="http://schemas.microsoft.com/office/2006/metadata/properties" ma:root="true" ma:fieldsID="e1245142426ab72cbdfb4fd40bfca886" ns2:_="" ns3:_="">
    <xsd:import namespace="8fca55c6-ff0d-4c5a-b3c6-7ed9e1e6fa01"/>
    <xsd:import namespace="9df97a10-e2d4-4f76-b3b7-b5aaf90a007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Notes0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ObjectDetectorVersion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ca55c6-ff0d-4c5a-b3c6-7ed9e1e6fa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s0" ma:index="10" nillable="true" ma:displayName="Notes" ma:description="Meta information about this file (improves ability to find this document through Search function)" ma:internalName="Notes0">
      <xsd:simpleType>
        <xsd:restriction base="dms:Note">
          <xsd:maxLength value="255"/>
        </xsd:restriction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7684d597-f2ab-4031-b250-6164fb1c9f2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f97a10-e2d4-4f76-b3b7-b5aaf90a007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37183cb2-6e87-4928-861b-0e8651e5c304}" ma:internalName="TaxCatchAll" ma:showField="CatchAllData" ma:web="9df97a10-e2d4-4f76-b3b7-b5aaf90a007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s0 xmlns="8fca55c6-ff0d-4c5a-b3c6-7ed9e1e6fa01">A0 landscape template for general use. Derived from the IAEA FEC 2023 version.</Notes0>
    <TaxCatchAll xmlns="9df97a10-e2d4-4f76-b3b7-b5aaf90a007a" xsi:nil="true"/>
    <lcf76f155ced4ddcb4097134ff3c332f xmlns="8fca55c6-ff0d-4c5a-b3c6-7ed9e1e6fa0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5CEDE8C-E40D-4563-A055-E92711F00E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fca55c6-ff0d-4c5a-b3c6-7ed9e1e6fa01"/>
    <ds:schemaRef ds:uri="9df97a10-e2d4-4f76-b3b7-b5aaf90a007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32F4AFF-CA85-483F-8403-16FF58CCF1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B92CBB3-037B-4E99-878B-60D374896CB9}">
  <ds:schemaRefs>
    <ds:schemaRef ds:uri="9df97a10-e2d4-4f76-b3b7-b5aaf90a007a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8fca55c6-ff0d-4c5a-b3c6-7ed9e1e6fa01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43264</TotalTime>
  <Words>757</Words>
  <Application>Microsoft Macintosh PowerPoint</Application>
  <PresentationFormat>Custom</PresentationFormat>
  <Paragraphs>87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Cambria Math</vt:lpstr>
      <vt:lpstr>Century Gothic</vt:lpstr>
      <vt:lpstr>Office Theme</vt:lpstr>
      <vt:lpstr>PowerPoint Presentation</vt:lpstr>
    </vt:vector>
  </TitlesOfParts>
  <Company>IAEA-SG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FUKUYAMA, Yukiko</dc:creator>
  <cp:lastModifiedBy>Adriana Ghiozzi</cp:lastModifiedBy>
  <cp:revision>204</cp:revision>
  <dcterms:created xsi:type="dcterms:W3CDTF">2018-07-03T09:22:24Z</dcterms:created>
  <dcterms:modified xsi:type="dcterms:W3CDTF">2024-10-16T20:54:05Z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0x010100466F4EF418493C4A878EB993D27B0E87</vt:lpwstr>
  </property>
  <property fmtid="{D5CDD505-2E9C-101B-9397-08002B2CF9AE}" pid="3" name="MediaServiceImageTags">
    <vt:lpwstr/>
  </property>
</Properties>
</file>